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handoutMasterIdLst>
    <p:handoutMasterId r:id="rId47"/>
  </p:handoutMasterIdLst>
  <p:sldIdLst>
    <p:sldId id="294" r:id="rId2"/>
    <p:sldId id="423" r:id="rId3"/>
    <p:sldId id="431" r:id="rId4"/>
    <p:sldId id="424" r:id="rId5"/>
    <p:sldId id="425" r:id="rId6"/>
    <p:sldId id="426" r:id="rId7"/>
    <p:sldId id="432" r:id="rId8"/>
    <p:sldId id="427" r:id="rId9"/>
    <p:sldId id="428" r:id="rId10"/>
    <p:sldId id="435" r:id="rId11"/>
    <p:sldId id="430" r:id="rId12"/>
    <p:sldId id="436" r:id="rId13"/>
    <p:sldId id="434" r:id="rId14"/>
    <p:sldId id="352" r:id="rId15"/>
    <p:sldId id="354" r:id="rId16"/>
    <p:sldId id="355" r:id="rId17"/>
    <p:sldId id="356" r:id="rId18"/>
    <p:sldId id="357" r:id="rId19"/>
    <p:sldId id="358" r:id="rId20"/>
    <p:sldId id="379" r:id="rId21"/>
    <p:sldId id="363" r:id="rId22"/>
    <p:sldId id="364" r:id="rId23"/>
    <p:sldId id="359" r:id="rId24"/>
    <p:sldId id="360" r:id="rId25"/>
    <p:sldId id="380" r:id="rId26"/>
    <p:sldId id="362" r:id="rId27"/>
    <p:sldId id="377" r:id="rId28"/>
    <p:sldId id="386" r:id="rId29"/>
    <p:sldId id="387" r:id="rId30"/>
    <p:sldId id="403" r:id="rId31"/>
    <p:sldId id="420" r:id="rId32"/>
    <p:sldId id="442" r:id="rId33"/>
    <p:sldId id="417" r:id="rId34"/>
    <p:sldId id="437" r:id="rId35"/>
    <p:sldId id="422" r:id="rId36"/>
    <p:sldId id="438" r:id="rId37"/>
    <p:sldId id="439" r:id="rId38"/>
    <p:sldId id="443" r:id="rId39"/>
    <p:sldId id="444" r:id="rId40"/>
    <p:sldId id="445" r:id="rId41"/>
    <p:sldId id="440" r:id="rId42"/>
    <p:sldId id="429" r:id="rId43"/>
    <p:sldId id="446" r:id="rId44"/>
    <p:sldId id="441" r:id="rId45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8" autoAdjust="0"/>
    <p:restoredTop sz="94660"/>
  </p:normalViewPr>
  <p:slideViewPr>
    <p:cSldViewPr>
      <p:cViewPr varScale="1">
        <p:scale>
          <a:sx n="149" d="100"/>
          <a:sy n="149" d="100"/>
        </p:scale>
        <p:origin x="1968" y="2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60" cy="498135"/>
          </a:xfrm>
          <a:prstGeom prst="rect">
            <a:avLst/>
          </a:prstGeom>
        </p:spPr>
        <p:txBody>
          <a:bodyPr vert="horz" lIns="92117" tIns="46058" rIns="92117" bIns="4605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60" cy="498135"/>
          </a:xfrm>
          <a:prstGeom prst="rect">
            <a:avLst/>
          </a:prstGeom>
        </p:spPr>
        <p:txBody>
          <a:bodyPr vert="horz" lIns="92117" tIns="46058" rIns="92117" bIns="46058" rtlCol="0"/>
          <a:lstStyle>
            <a:lvl1pPr algn="r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30092"/>
            <a:ext cx="2945660" cy="498134"/>
          </a:xfrm>
          <a:prstGeom prst="rect">
            <a:avLst/>
          </a:prstGeom>
        </p:spPr>
        <p:txBody>
          <a:bodyPr vert="horz" lIns="92117" tIns="46058" rIns="92117" bIns="4605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30092"/>
            <a:ext cx="2945660" cy="498134"/>
          </a:xfrm>
          <a:prstGeom prst="rect">
            <a:avLst/>
          </a:prstGeom>
        </p:spPr>
        <p:txBody>
          <a:bodyPr vert="horz" lIns="92117" tIns="46058" rIns="92117" bIns="46058" rtlCol="0" anchor="b"/>
          <a:lstStyle>
            <a:lvl1pPr algn="r">
              <a:defRPr sz="1200"/>
            </a:lvl1pPr>
          </a:lstStyle>
          <a:p>
            <a:fld id="{7F01753B-BEEF-4E1F-A12E-5B15EA4CA8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89590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1T04:47:51.53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97,'518'19,"-48"-1,-450-18,210 8,46-3,-154-7,279-21,-393 22,-2 1,201-12,140-9,-165 6,-178 15,257-12,203 4,-351 5,120-6,90-17,-270 23,41-4,-45 3,85 4,-58 1,937-1,-1007 1,0-1,0 1,0 1,0-1,0 1,8 3,6 2,-10-4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1T04:47:54.31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49,'232'-16,"-88"4,1102-9,-905 22,-227 5,115 19,37 3,-248-27,337 11,-118-4,-142-4,-10 1,49 2,-48-6,83-3,-159 0,-2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1T04:48:24.97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2,'78'-1,"33"0,148 18,87 28,-68-23,-105-22,30 1,-116 10,-54-6,39 2,42-1,28 0,-67-6,-65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1T04:48:38.16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85,'4'-1,"-1"0,1 0,-1 0,1 0,-1 0,5-3,5-2,29-7,1 2,67-7,-51 9,31-2,-1 5,93 6,-88 1,-82-1,1 1,-1 1,1 0,-1 1,21 6,58 30,3 1,-49-23,-31-11,0-1,0-1,0 0,1 0,-1-1,29 1,188-3,176-3,-312-4,52 0,706 6,-566 13,398-14,-492 13,-96-4,-14-2,415 16,638-22,-1124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21T04:48:59.45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72,'851'0,"-823"2,53 8,-3 1,-66-10,224 11,-89 0,237-12,-349-2,60-11,-21 3,13 0,171-16,-81 3,-4 0,145 11,2439 12,-2671 5,-60-3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60" cy="496412"/>
          </a:xfrm>
          <a:prstGeom prst="rect">
            <a:avLst/>
          </a:prstGeom>
        </p:spPr>
        <p:txBody>
          <a:bodyPr vert="horz" lIns="92117" tIns="46058" rIns="92117" bIns="4605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60" cy="496412"/>
          </a:xfrm>
          <a:prstGeom prst="rect">
            <a:avLst/>
          </a:prstGeom>
        </p:spPr>
        <p:txBody>
          <a:bodyPr vert="horz" lIns="92117" tIns="46058" rIns="92117" bIns="46058" rtlCol="0"/>
          <a:lstStyle>
            <a:lvl1pPr algn="r">
              <a:defRPr sz="1200"/>
            </a:lvl1pPr>
          </a:lstStyle>
          <a:p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117" tIns="46058" rIns="92117" bIns="4605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8"/>
            <a:ext cx="5438140" cy="4467701"/>
          </a:xfrm>
          <a:prstGeom prst="rect">
            <a:avLst/>
          </a:prstGeom>
        </p:spPr>
        <p:txBody>
          <a:bodyPr vert="horz" lIns="92117" tIns="46058" rIns="92117" bIns="46058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30090"/>
            <a:ext cx="2945660" cy="496412"/>
          </a:xfrm>
          <a:prstGeom prst="rect">
            <a:avLst/>
          </a:prstGeom>
        </p:spPr>
        <p:txBody>
          <a:bodyPr vert="horz" lIns="92117" tIns="46058" rIns="92117" bIns="4605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0"/>
            <a:ext cx="2945660" cy="496412"/>
          </a:xfrm>
          <a:prstGeom prst="rect">
            <a:avLst/>
          </a:prstGeom>
        </p:spPr>
        <p:txBody>
          <a:bodyPr vert="horz" lIns="92117" tIns="46058" rIns="92117" bIns="46058" rtlCol="0" anchor="b"/>
          <a:lstStyle>
            <a:lvl1pPr algn="r">
              <a:defRPr sz="1200"/>
            </a:lvl1pPr>
          </a:lstStyle>
          <a:p>
            <a:fld id="{E7CFB957-3D94-46ED-80A4-D9D23583525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5743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4044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044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75A50-6DFA-4D8D-9D17-BA4720EFAB20}" type="datetime1">
              <a:rPr lang="ko-KR" altLang="en-US" smtClean="0"/>
              <a:pPr/>
              <a:t>2025-05-21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00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804B1-7B77-4B8D-B023-6735C6A65B5E}" type="datetime1">
              <a:rPr lang="ko-KR" altLang="en-US" smtClean="0"/>
              <a:pPr/>
              <a:t>2025-05-21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231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21ED8-ECCB-4486-AC7D-2C44A5ABA227}" type="datetime1">
              <a:rPr lang="ko-KR" altLang="en-US" smtClean="0"/>
              <a:pPr/>
              <a:t>2025-05-21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005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/>
          <a:lstStyle>
            <a:lvl1pPr>
              <a:defRPr sz="2400"/>
            </a:lvl1pPr>
            <a:lvl2pPr>
              <a:spcBef>
                <a:spcPts val="1200"/>
              </a:spcBef>
              <a:defRPr sz="1800"/>
            </a:lvl2pPr>
            <a:lvl3pPr>
              <a:spcBef>
                <a:spcPts val="600"/>
              </a:spcBef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061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0833D-41D1-49AA-ADA7-8B212D5CC7DA}" type="datetime1">
              <a:rPr lang="ko-KR" altLang="en-US" smtClean="0"/>
              <a:pPr/>
              <a:t>2025-05-21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969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CF52A-1688-47C1-85DC-C9FE8E7DDF30}" type="datetime1">
              <a:rPr lang="ko-KR" altLang="en-US" smtClean="0"/>
              <a:pPr/>
              <a:t>2025-05-21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505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B5FDF-DFDF-41B4-ABFC-F5D559348AA4}" type="datetime1">
              <a:rPr lang="ko-KR" altLang="en-US" smtClean="0"/>
              <a:pPr/>
              <a:t>2025-05-21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755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BECA3-821B-4C99-B46E-8E2737AF3DC7}" type="datetime1">
              <a:rPr lang="ko-KR" altLang="en-US" smtClean="0"/>
              <a:pPr/>
              <a:t>2025-05-21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366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F8B03-5E6F-4C19-A08D-D543C7AB14BB}" type="datetime1">
              <a:rPr lang="ko-KR" altLang="en-US" smtClean="0"/>
              <a:pPr/>
              <a:t>2025-05-21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35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BDD1D-0C8E-4CC7-BE5A-BEF6B7D19090}" type="datetime1">
              <a:rPr lang="ko-KR" altLang="en-US" smtClean="0"/>
              <a:pPr/>
              <a:t>2025-05-21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666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4D9A4-FA08-4983-81C8-8BF098258F7F}" type="datetime1">
              <a:rPr lang="ko-KR" altLang="en-US" smtClean="0"/>
              <a:pPr/>
              <a:t>2025-05-21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856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18FB9-270B-471A-BBE9-38A76AAD93B6}" type="datetime1">
              <a:rPr lang="ko-KR" altLang="en-US" smtClean="0"/>
              <a:pPr/>
              <a:t>2025-05-21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7E2DD-956C-449C-9C80-4708A3504C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643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ai/gym/blob/master/gym/envs/box2d/car_racing.py" TargetMode="External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openai/gym/blob/master/gym/envs/box2d/car_dynamics.py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png"/><Relationship Id="rId7" Type="http://schemas.openxmlformats.org/officeDocument/2006/relationships/customXml" Target="../ink/ink2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customXml" Target="../ink/ink1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54.png"/><Relationship Id="rId4" Type="http://schemas.openxmlformats.org/officeDocument/2006/relationships/customXml" Target="../ink/ink3.xml"/><Relationship Id="rId9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media" Target="../media/media3.mp4"/><Relationship Id="rId5" Type="http://schemas.openxmlformats.org/officeDocument/2006/relationships/video" Target="NULL" TargetMode="External"/><Relationship Id="rId10" Type="http://schemas.openxmlformats.org/officeDocument/2006/relationships/image" Target="../media/image65.png"/><Relationship Id="rId4" Type="http://schemas.openxmlformats.org/officeDocument/2006/relationships/video" Target="../media/media2.mp4"/><Relationship Id="rId9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Advanced Methods</a:t>
            </a:r>
            <a:endParaRPr lang="ko-KR" altLang="en-US" sz="4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EFC250-769F-69DA-9B53-37AF07AA6142}"/>
              </a:ext>
            </a:extLst>
          </p:cNvPr>
          <p:cNvSpPr>
            <a:spLocks noGrp="1"/>
          </p:cNvSpPr>
          <p:nvPr/>
        </p:nvSpPr>
        <p:spPr>
          <a:xfrm>
            <a:off x="1371600" y="409575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Prof. Tae-</a:t>
            </a:r>
            <a:r>
              <a:rPr lang="en-US" altLang="ko-KR" sz="2000" dirty="0" err="1"/>
              <a:t>Hyoung</a:t>
            </a:r>
            <a:r>
              <a:rPr lang="en-US" altLang="ko-KR" sz="2000" dirty="0"/>
              <a:t> Park</a:t>
            </a:r>
          </a:p>
          <a:p>
            <a:r>
              <a:rPr lang="en-US" altLang="ko-KR" sz="2000" dirty="0"/>
              <a:t>Dept. of Intelligent Systems &amp; Robotics, CBNU</a:t>
            </a:r>
            <a:endParaRPr lang="ko-KR" altLang="en-US" sz="20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9963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671B77-B913-A37F-A9CB-D972C8C3B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Actor-Critic </a:t>
            </a:r>
            <a:r>
              <a:rPr lang="ko-KR" altLang="en-US" dirty="0"/>
              <a:t>계열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BBD58B-685E-5B98-4861-0B1D57BB6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SAC (Soft Actor-Critic)</a:t>
            </a:r>
          </a:p>
          <a:p>
            <a:pPr lvl="1">
              <a:spcBef>
                <a:spcPts val="600"/>
              </a:spcBef>
            </a:pPr>
            <a:r>
              <a:rPr lang="en-US" altLang="ko-KR" dirty="0" err="1"/>
              <a:t>Haarnoja</a:t>
            </a:r>
            <a:r>
              <a:rPr lang="en-US" altLang="ko-KR" dirty="0"/>
              <a:t> et.al., 2018</a:t>
            </a:r>
          </a:p>
          <a:p>
            <a:pPr lvl="1">
              <a:spcBef>
                <a:spcPts val="600"/>
              </a:spcBef>
            </a:pPr>
            <a:r>
              <a:rPr lang="en-US" altLang="ko-KR" dirty="0"/>
              <a:t>Off policy : replay buffer </a:t>
            </a:r>
            <a:r>
              <a:rPr lang="ko-KR" altLang="en-US" dirty="0"/>
              <a:t>사용</a:t>
            </a:r>
            <a:r>
              <a:rPr lang="en-US" altLang="ko-KR" dirty="0"/>
              <a:t> =&gt; </a:t>
            </a:r>
            <a:r>
              <a:rPr lang="ko-KR" altLang="en-US" dirty="0"/>
              <a:t>데이터 재사용 가능 </a:t>
            </a:r>
            <a:r>
              <a:rPr lang="en-US" altLang="ko-KR" dirty="0"/>
              <a:t>sample</a:t>
            </a:r>
            <a:r>
              <a:rPr lang="ko-KR" altLang="en-US" dirty="0"/>
              <a:t> </a:t>
            </a:r>
            <a:r>
              <a:rPr lang="en-US" altLang="ko-KR" dirty="0"/>
              <a:t>efficient</a:t>
            </a:r>
          </a:p>
          <a:p>
            <a:pPr lvl="1">
              <a:spcBef>
                <a:spcPts val="600"/>
              </a:spcBef>
            </a:pPr>
            <a:r>
              <a:rPr lang="en-US" altLang="ko-KR" dirty="0"/>
              <a:t>Entropy </a:t>
            </a:r>
            <a:r>
              <a:rPr lang="ko-KR" altLang="en-US" dirty="0"/>
              <a:t>기법 적용 </a:t>
            </a:r>
            <a:r>
              <a:rPr lang="en-US" altLang="ko-KR" dirty="0"/>
              <a:t>=&gt; exploration </a:t>
            </a:r>
            <a:r>
              <a:rPr lang="ko-KR" altLang="en-US" dirty="0"/>
              <a:t>활성화</a:t>
            </a:r>
            <a:endParaRPr lang="en-US" altLang="ko-KR" dirty="0"/>
          </a:p>
          <a:p>
            <a:pPr lvl="1">
              <a:spcBef>
                <a:spcPts val="600"/>
              </a:spcBef>
            </a:pPr>
            <a:r>
              <a:rPr lang="en-US" altLang="ko-KR" dirty="0"/>
              <a:t>Soft policy evaluation (Critic): </a:t>
            </a:r>
            <a:r>
              <a:rPr lang="ko-KR" altLang="en-US" dirty="0"/>
              <a:t>두개의 </a:t>
            </a:r>
            <a:r>
              <a:rPr lang="en-US" altLang="ko-KR" dirty="0"/>
              <a:t>Q </a:t>
            </a:r>
            <a:r>
              <a:rPr lang="ko-KR" altLang="en-US" dirty="0"/>
              <a:t>함수 사용 </a:t>
            </a:r>
            <a:r>
              <a:rPr lang="en-US" altLang="ko-KR" dirty="0"/>
              <a:t>(double Q)</a:t>
            </a:r>
          </a:p>
          <a:p>
            <a:pPr lvl="1">
              <a:spcBef>
                <a:spcPts val="600"/>
              </a:spcBef>
            </a:pPr>
            <a:r>
              <a:rPr lang="en-US" altLang="ko-KR" dirty="0"/>
              <a:t>Soft actor evaluation (Actor)</a:t>
            </a:r>
          </a:p>
          <a:p>
            <a:pPr marL="457200" lvl="1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ko-KR" dirty="0"/>
              <a:t>⇒ </a:t>
            </a:r>
            <a:r>
              <a:rPr lang="ko-KR" altLang="en-US" dirty="0"/>
              <a:t>최적의 </a:t>
            </a:r>
            <a:r>
              <a:rPr lang="en-US" altLang="ko-KR" dirty="0"/>
              <a:t>policy </a:t>
            </a:r>
            <a:r>
              <a:rPr lang="ko-KR" altLang="en-US" dirty="0"/>
              <a:t>를 학습하면서 충분한 탐험 </a:t>
            </a:r>
            <a:r>
              <a:rPr lang="en-US" altLang="ko-KR" dirty="0"/>
              <a:t>(exploration) </a:t>
            </a:r>
            <a:r>
              <a:rPr lang="ko-KR" altLang="en-US" dirty="0"/>
              <a:t>을 유지하기 위해 </a:t>
            </a:r>
            <a:r>
              <a:rPr lang="en-US" altLang="ko-KR" dirty="0"/>
              <a:t>“reward + entropy” </a:t>
            </a:r>
            <a:r>
              <a:rPr lang="ko-KR" altLang="en-US" dirty="0"/>
              <a:t>를 함께 최대화 시키는 </a:t>
            </a:r>
            <a:r>
              <a:rPr lang="en-US" altLang="ko-KR" dirty="0"/>
              <a:t>actor-critic </a:t>
            </a:r>
            <a:r>
              <a:rPr lang="ko-KR" altLang="en-US" dirty="0"/>
              <a:t>알고리즘</a:t>
            </a:r>
            <a:endParaRPr lang="en-US" altLang="ko-KR" dirty="0"/>
          </a:p>
          <a:p>
            <a:pPr lvl="1">
              <a:spcBef>
                <a:spcPts val="600"/>
              </a:spcBef>
            </a:pPr>
            <a:endParaRPr lang="en-US" altLang="ko-KR" dirty="0"/>
          </a:p>
          <a:p>
            <a:pPr lvl="1">
              <a:spcBef>
                <a:spcPts val="600"/>
              </a:spcBef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5F2ED4-6034-293C-6027-A0194A093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190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315F8B-1917-5231-E73D-1F30F0E2C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 </a:t>
            </a:r>
            <a:r>
              <a:rPr lang="ko-KR" altLang="en-US" dirty="0"/>
              <a:t>계열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252CC8-B3BB-A20D-F94B-7E03EEF4F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66C01712-10DA-5AC1-7BA9-C93C9C9EB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DQN</a:t>
            </a:r>
            <a:r>
              <a:rPr lang="ko-KR" altLang="en-US" dirty="0"/>
              <a:t> 기반 알고리즘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4" name="그림 13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9F04A0A-F8C0-46EE-AFE5-7AAC4EE3C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0"/>
          <a:stretch/>
        </p:blipFill>
        <p:spPr>
          <a:xfrm>
            <a:off x="899592" y="1916832"/>
            <a:ext cx="6901133" cy="2548952"/>
          </a:xfrm>
          <a:prstGeom prst="rect">
            <a:avLst/>
          </a:prstGeom>
        </p:spPr>
      </p:pic>
      <p:pic>
        <p:nvPicPr>
          <p:cNvPr id="16" name="그림 15" descr="텍스트, 스크린샷, 라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149F324-1FFB-2F05-4C9A-015068E9BF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9"/>
          <a:stretch/>
        </p:blipFill>
        <p:spPr>
          <a:xfrm>
            <a:off x="4572000" y="3810998"/>
            <a:ext cx="3016097" cy="284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40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A33EA9-562D-3AED-CE2B-BA1F652AF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요약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D26A54-7A9D-F7D7-C11C-A270A4B01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99BF71-C562-2081-A601-4EFE1D5C6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66" y="1412776"/>
            <a:ext cx="8453468" cy="43924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61123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Convolution Neural Network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B48598-73E9-6FAF-B4BF-6FB504C1CA80}"/>
              </a:ext>
            </a:extLst>
          </p:cNvPr>
          <p:cNvSpPr>
            <a:spLocks noGrp="1"/>
          </p:cNvSpPr>
          <p:nvPr/>
        </p:nvSpPr>
        <p:spPr>
          <a:xfrm>
            <a:off x="1371600" y="409575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Prof. Tae-</a:t>
            </a:r>
            <a:r>
              <a:rPr lang="en-US" altLang="ko-KR" sz="2000" dirty="0" err="1"/>
              <a:t>Hyoung</a:t>
            </a:r>
            <a:r>
              <a:rPr lang="en-US" altLang="ko-KR" sz="2000" dirty="0"/>
              <a:t> Park</a:t>
            </a:r>
          </a:p>
          <a:p>
            <a:r>
              <a:rPr lang="en-US" altLang="ko-KR" sz="2000" dirty="0"/>
              <a:t>Dept. of Intelligent Systems &amp; Robotics, CBNU</a:t>
            </a:r>
            <a:endParaRPr lang="ko-KR" altLang="en-US" sz="20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4650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Structure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Deep neural network (fully connected network)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Convolution neural network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423" y="1734811"/>
            <a:ext cx="6777153" cy="14911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81" y="4628926"/>
            <a:ext cx="7685036" cy="14972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83423" y="3215053"/>
            <a:ext cx="5615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영상 데이터 </a:t>
            </a:r>
            <a:r>
              <a:rPr lang="en-US" altLang="ko-KR" dirty="0">
                <a:solidFill>
                  <a:srgbClr val="0070C0"/>
                </a:solidFill>
              </a:rPr>
              <a:t>-&gt; 1</a:t>
            </a:r>
            <a:r>
              <a:rPr lang="ko-KR" altLang="en-US" dirty="0">
                <a:solidFill>
                  <a:srgbClr val="0070C0"/>
                </a:solidFill>
              </a:rPr>
              <a:t>차원 벡터 </a:t>
            </a:r>
            <a:r>
              <a:rPr lang="en-US" altLang="ko-KR" dirty="0">
                <a:solidFill>
                  <a:srgbClr val="0070C0"/>
                </a:solidFill>
              </a:rPr>
              <a:t>: </a:t>
            </a:r>
            <a:r>
              <a:rPr lang="ko-KR" altLang="en-US" dirty="0">
                <a:solidFill>
                  <a:srgbClr val="0070C0"/>
                </a:solidFill>
              </a:rPr>
              <a:t>입력 영상의 </a:t>
            </a:r>
            <a:r>
              <a:rPr lang="en-US" altLang="ko-KR" dirty="0">
                <a:solidFill>
                  <a:srgbClr val="0070C0"/>
                </a:solidFill>
              </a:rPr>
              <a:t>‘</a:t>
            </a:r>
            <a:r>
              <a:rPr lang="ko-KR" altLang="en-US" dirty="0">
                <a:solidFill>
                  <a:srgbClr val="0070C0"/>
                </a:solidFill>
              </a:rPr>
              <a:t>형상</a:t>
            </a:r>
            <a:r>
              <a:rPr lang="en-US" altLang="ko-KR" dirty="0">
                <a:solidFill>
                  <a:srgbClr val="0070C0"/>
                </a:solidFill>
              </a:rPr>
              <a:t>‘ </a:t>
            </a:r>
            <a:r>
              <a:rPr lang="ko-KR" altLang="en-US" dirty="0">
                <a:solidFill>
                  <a:srgbClr val="0070C0"/>
                </a:solidFill>
              </a:rPr>
              <a:t>무시</a:t>
            </a:r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sz="1400" dirty="0">
                <a:solidFill>
                  <a:srgbClr val="00B050"/>
                </a:solidFill>
              </a:rPr>
              <a:t>(ex) 32 pixel</a:t>
            </a:r>
            <a:r>
              <a:rPr lang="ko-KR" altLang="en-US" sz="1400" dirty="0">
                <a:solidFill>
                  <a:srgbClr val="00B050"/>
                </a:solidFill>
              </a:rPr>
              <a:t> </a:t>
            </a:r>
            <a:r>
              <a:rPr lang="en-US" altLang="ko-KR" sz="1400" dirty="0">
                <a:solidFill>
                  <a:srgbClr val="00B050"/>
                </a:solidFill>
              </a:rPr>
              <a:t>x 32 pixel x 3 channel image -&gt; 3072 x 1 vector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6720" y="6056591"/>
            <a:ext cx="7407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영상 데이터 </a:t>
            </a:r>
            <a:r>
              <a:rPr lang="en-US" altLang="ko-KR" dirty="0">
                <a:solidFill>
                  <a:srgbClr val="0070C0"/>
                </a:solidFill>
              </a:rPr>
              <a:t>-&gt; 3</a:t>
            </a:r>
            <a:r>
              <a:rPr lang="ko-KR" altLang="en-US" dirty="0">
                <a:solidFill>
                  <a:srgbClr val="0070C0"/>
                </a:solidFill>
              </a:rPr>
              <a:t>차원 벡터 </a:t>
            </a:r>
            <a:r>
              <a:rPr lang="en-US" altLang="ko-KR" dirty="0">
                <a:solidFill>
                  <a:srgbClr val="0070C0"/>
                </a:solidFill>
              </a:rPr>
              <a:t>(</a:t>
            </a:r>
            <a:r>
              <a:rPr lang="ko-KR" altLang="en-US" dirty="0">
                <a:solidFill>
                  <a:srgbClr val="0070C0"/>
                </a:solidFill>
              </a:rPr>
              <a:t>가로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세로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채널</a:t>
            </a:r>
            <a:r>
              <a:rPr lang="en-US" altLang="ko-KR" dirty="0">
                <a:solidFill>
                  <a:srgbClr val="0070C0"/>
                </a:solidFill>
              </a:rPr>
              <a:t>) :  </a:t>
            </a:r>
            <a:r>
              <a:rPr lang="ko-KR" altLang="en-US" dirty="0">
                <a:solidFill>
                  <a:srgbClr val="0070C0"/>
                </a:solidFill>
              </a:rPr>
              <a:t>입력 영상의 </a:t>
            </a:r>
            <a:r>
              <a:rPr lang="en-US" altLang="ko-KR" dirty="0">
                <a:solidFill>
                  <a:srgbClr val="0070C0"/>
                </a:solidFill>
              </a:rPr>
              <a:t>‘</a:t>
            </a:r>
            <a:r>
              <a:rPr lang="ko-KR" altLang="en-US" dirty="0">
                <a:solidFill>
                  <a:srgbClr val="0070C0"/>
                </a:solidFill>
              </a:rPr>
              <a:t>형상</a:t>
            </a:r>
            <a:r>
              <a:rPr lang="en-US" altLang="ko-KR" dirty="0">
                <a:solidFill>
                  <a:srgbClr val="0070C0"/>
                </a:solidFill>
              </a:rPr>
              <a:t>‘ </a:t>
            </a:r>
            <a:r>
              <a:rPr lang="ko-KR" altLang="en-US" dirty="0">
                <a:solidFill>
                  <a:srgbClr val="0070C0"/>
                </a:solidFill>
              </a:rPr>
              <a:t>유지</a:t>
            </a:r>
          </a:p>
        </p:txBody>
      </p:sp>
    </p:spTree>
    <p:extLst>
      <p:ext uri="{BB962C8B-B14F-4D97-AF65-F5344CB8AC3E}">
        <p14:creationId xmlns:p14="http://schemas.microsoft.com/office/powerpoint/2010/main" val="1612590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Convolution Layer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Convolution </a:t>
            </a:r>
            <a:r>
              <a:rPr lang="ko-KR" altLang="en-US" dirty="0"/>
              <a:t>연산</a:t>
            </a:r>
            <a:endParaRPr lang="en-US" altLang="ko-KR" dirty="0"/>
          </a:p>
          <a:p>
            <a:pPr lvl="1"/>
            <a:r>
              <a:rPr lang="ko-KR" altLang="en-US" dirty="0"/>
              <a:t>이웃 </a:t>
            </a:r>
            <a:r>
              <a:rPr lang="en-US" altLang="ko-KR" dirty="0"/>
              <a:t>pixel </a:t>
            </a:r>
            <a:r>
              <a:rPr lang="ko-KR" altLang="en-US" dirty="0"/>
              <a:t>들의 공간적 </a:t>
            </a:r>
            <a:r>
              <a:rPr lang="ko-KR" altLang="en-US" dirty="0" err="1"/>
              <a:t>특성값</a:t>
            </a:r>
            <a:r>
              <a:rPr lang="ko-KR" altLang="en-US" dirty="0"/>
              <a:t> </a:t>
            </a:r>
            <a:r>
              <a:rPr lang="en-US" altLang="ko-KR" dirty="0"/>
              <a:t>(spatial feature)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473384"/>
            <a:ext cx="3411384" cy="43651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547" y="3861048"/>
            <a:ext cx="3781475" cy="8753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68144" y="4784945"/>
            <a:ext cx="677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50"/>
                </a:solidFill>
              </a:rPr>
              <a:t>filter</a:t>
            </a:r>
          </a:p>
          <a:p>
            <a:pPr algn="ctr"/>
            <a:r>
              <a:rPr lang="en-US" altLang="ko-KR" sz="1400" dirty="0">
                <a:solidFill>
                  <a:srgbClr val="00B050"/>
                </a:solidFill>
              </a:rPr>
              <a:t>kernel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44936" y="4908227"/>
            <a:ext cx="5084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50"/>
                </a:solidFill>
              </a:rPr>
              <a:t>bias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17113" y="4800506"/>
            <a:ext cx="754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B050"/>
                </a:solidFill>
              </a:rPr>
              <a:t>feature</a:t>
            </a:r>
          </a:p>
          <a:p>
            <a:pPr algn="ctr"/>
            <a:r>
              <a:rPr lang="en-US" altLang="ko-KR" sz="1400" dirty="0">
                <a:solidFill>
                  <a:srgbClr val="00B050"/>
                </a:solidFill>
              </a:rPr>
              <a:t> map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551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Convolution Layer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Padding</a:t>
            </a:r>
          </a:p>
          <a:p>
            <a:pPr lvl="1"/>
            <a:r>
              <a:rPr lang="ko-KR" altLang="en-US" dirty="0"/>
              <a:t>영상 모서리의 </a:t>
            </a:r>
            <a:r>
              <a:rPr lang="en-US" altLang="ko-KR" dirty="0"/>
              <a:t>convolution </a:t>
            </a:r>
            <a:r>
              <a:rPr lang="ko-KR" altLang="en-US" dirty="0"/>
              <a:t>연산을 위하여</a:t>
            </a:r>
            <a:r>
              <a:rPr lang="en-US" altLang="ko-KR" dirty="0"/>
              <a:t>, </a:t>
            </a:r>
            <a:r>
              <a:rPr lang="ko-KR" altLang="en-US" dirty="0"/>
              <a:t>입력 데이터 주변을 </a:t>
            </a:r>
            <a:r>
              <a:rPr lang="ko-KR" altLang="en-US" dirty="0" err="1"/>
              <a:t>특정값</a:t>
            </a:r>
            <a:r>
              <a:rPr lang="en-US" altLang="ko-KR" dirty="0"/>
              <a:t> </a:t>
            </a:r>
            <a:r>
              <a:rPr lang="ko-KR" altLang="en-US" dirty="0"/>
              <a:t>으로 채움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08"/>
          <a:stretch/>
        </p:blipFill>
        <p:spPr>
          <a:xfrm>
            <a:off x="2051720" y="2924944"/>
            <a:ext cx="5279840" cy="201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57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Convolution Layer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Stride</a:t>
            </a:r>
          </a:p>
          <a:p>
            <a:pPr lvl="1"/>
            <a:r>
              <a:rPr lang="en-US" altLang="ko-KR" dirty="0"/>
              <a:t>Filter</a:t>
            </a:r>
            <a:r>
              <a:rPr lang="ko-KR" altLang="en-US" dirty="0"/>
              <a:t> 를 적용하는 위치 간격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527" y="2116682"/>
            <a:ext cx="4904945" cy="34386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5" r="49428"/>
          <a:stretch/>
        </p:blipFill>
        <p:spPr>
          <a:xfrm>
            <a:off x="899592" y="5670447"/>
            <a:ext cx="2232248" cy="911431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3432456" y="5970062"/>
            <a:ext cx="4953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입력크기</a:t>
            </a:r>
            <a:r>
              <a:rPr lang="en-US" altLang="ko-KR" sz="1400" dirty="0"/>
              <a:t>: (H,W), Filter </a:t>
            </a:r>
            <a:r>
              <a:rPr lang="ko-KR" altLang="en-US" sz="1400" dirty="0"/>
              <a:t>크기</a:t>
            </a:r>
            <a:r>
              <a:rPr lang="en-US" altLang="ko-KR" sz="1400" dirty="0"/>
              <a:t>: </a:t>
            </a:r>
            <a:r>
              <a:rPr lang="en-US" altLang="ko-KR" sz="1400" dirty="0">
                <a:solidFill>
                  <a:srgbClr val="00B0F0"/>
                </a:solidFill>
              </a:rPr>
              <a:t>(FH, FW</a:t>
            </a:r>
            <a:r>
              <a:rPr lang="en-US" altLang="ko-KR" sz="1400" dirty="0"/>
              <a:t>), </a:t>
            </a:r>
            <a:r>
              <a:rPr lang="ko-KR" altLang="en-US" sz="1400" dirty="0"/>
              <a:t>출력크기</a:t>
            </a:r>
            <a:r>
              <a:rPr lang="en-US" altLang="ko-KR" sz="1400" dirty="0"/>
              <a:t>: (OH, OW) </a:t>
            </a:r>
          </a:p>
          <a:p>
            <a:r>
              <a:rPr lang="en-US" altLang="ko-KR" sz="1400" dirty="0"/>
              <a:t>Padding: </a:t>
            </a:r>
            <a:r>
              <a:rPr lang="en-US" altLang="ko-KR" sz="1400" dirty="0">
                <a:solidFill>
                  <a:srgbClr val="00B0F0"/>
                </a:solidFill>
              </a:rPr>
              <a:t>P</a:t>
            </a:r>
            <a:r>
              <a:rPr lang="en-US" altLang="ko-KR" sz="1400" dirty="0"/>
              <a:t>, Stride: </a:t>
            </a:r>
            <a:r>
              <a:rPr lang="en-US" altLang="ko-KR" sz="1400" dirty="0">
                <a:solidFill>
                  <a:srgbClr val="00B0F0"/>
                </a:solidFill>
              </a:rPr>
              <a:t>S</a:t>
            </a:r>
            <a:r>
              <a:rPr lang="en-US" altLang="ko-KR" sz="1400" dirty="0"/>
              <a:t> 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62808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Convolution Layer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Color image convolution</a:t>
            </a:r>
          </a:p>
          <a:p>
            <a:pPr lvl="1"/>
            <a:r>
              <a:rPr lang="en-US" altLang="ko-KR" dirty="0"/>
              <a:t>Convolution for 3 channels (R,G,B)</a:t>
            </a:r>
          </a:p>
          <a:p>
            <a:pPr lvl="1"/>
            <a:r>
              <a:rPr lang="en-US" altLang="ko-KR" dirty="0"/>
              <a:t>3D data convolution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636911"/>
            <a:ext cx="2819979" cy="408456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304" y="3629275"/>
            <a:ext cx="3798496" cy="1908137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4022312" y="4439328"/>
            <a:ext cx="421704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758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Convolution Layer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여러 개의 </a:t>
            </a:r>
            <a:r>
              <a:rPr lang="en-US" altLang="ko-KR" dirty="0"/>
              <a:t>filter </a:t>
            </a:r>
            <a:r>
              <a:rPr lang="ko-KR" altLang="en-US" dirty="0"/>
              <a:t>사용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Bias </a:t>
            </a:r>
            <a:r>
              <a:rPr lang="ko-KR" altLang="en-US" dirty="0"/>
              <a:t>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461" y="1689239"/>
            <a:ext cx="3548581" cy="22886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4509517"/>
            <a:ext cx="5446145" cy="20539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53200" y="2420888"/>
            <a:ext cx="12955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B050"/>
                </a:solidFill>
              </a:rPr>
              <a:t>FN: </a:t>
            </a:r>
            <a:r>
              <a:rPr lang="ko-KR" altLang="en-US" sz="1400" dirty="0">
                <a:solidFill>
                  <a:srgbClr val="00B050"/>
                </a:solidFill>
              </a:rPr>
              <a:t>필터 </a:t>
            </a:r>
            <a:r>
              <a:rPr lang="ko-KR" altLang="en-US" sz="1400" dirty="0" err="1">
                <a:solidFill>
                  <a:srgbClr val="00B050"/>
                </a:solidFill>
              </a:rPr>
              <a:t>갯수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8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874F80-C8DF-C5C6-360C-C4A1DA25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Reinforcement Learning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236D8FB-543E-C849-8475-287C5C17F3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68760"/>
                <a:ext cx="8507288" cy="4857403"/>
              </a:xfrm>
            </p:spPr>
            <p:txBody>
              <a:bodyPr/>
              <a:lstStyle/>
              <a:p>
                <a:r>
                  <a:rPr lang="en-US" altLang="ko-KR" sz="2000" dirty="0"/>
                  <a:t>Model-Based Methods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altLang="ko-KR" sz="1600" dirty="0"/>
                  <a:t>state-transition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function</a:t>
                </a:r>
                <a:r>
                  <a:rPr lang="ko-KR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dirty="0"/>
                  <a:t>, reward function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dirty="0"/>
                  <a:t> </a:t>
                </a:r>
                <a:r>
                  <a:rPr lang="ko-KR" altLang="en-US" sz="1600" dirty="0"/>
                  <a:t>사용</a:t>
                </a:r>
                <a:endParaRPr lang="en-US" altLang="ko-KR" sz="1600" dirty="0"/>
              </a:p>
              <a:p>
                <a:pPr lvl="1">
                  <a:spcBef>
                    <a:spcPts val="600"/>
                  </a:spcBef>
                </a:pPr>
                <a:r>
                  <a:rPr lang="ko-KR" altLang="en-US" sz="1600" dirty="0"/>
                  <a:t>환경 모델과 실제 환경 사이에 편향 발생 시 성능 저하 가능</a:t>
                </a:r>
                <a:endParaRPr lang="en-US" altLang="ko-KR" sz="1600" dirty="0"/>
              </a:p>
              <a:p>
                <a:pPr lvl="2"/>
                <a:r>
                  <a:rPr lang="en-US" altLang="ko-KR" sz="1400" dirty="0"/>
                  <a:t>Environment model </a:t>
                </a:r>
                <a:r>
                  <a:rPr lang="ko-KR" altLang="en-US" sz="1400" dirty="0"/>
                  <a:t>이 주어짐</a:t>
                </a:r>
                <a:r>
                  <a:rPr lang="en-US" altLang="ko-KR" sz="1400" dirty="0"/>
                  <a:t>: AlphaGo, AlphaZero</a:t>
                </a:r>
              </a:p>
              <a:p>
                <a:pPr lvl="2"/>
                <a:r>
                  <a:rPr lang="en-US" altLang="ko-KR" sz="1400" dirty="0"/>
                  <a:t>Environment model</a:t>
                </a:r>
                <a:r>
                  <a:rPr lang="ko-KR" altLang="en-US" sz="1400" dirty="0"/>
                  <a:t> 을 학습</a:t>
                </a:r>
                <a:r>
                  <a:rPr lang="en-US" altLang="ko-KR" sz="1400" dirty="0"/>
                  <a:t>: World Models, Model-based value estimation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altLang="ko-KR" sz="2000" dirty="0"/>
                  <a:t>Model-Free Methods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altLang="ko-KR" sz="1400" dirty="0"/>
                  <a:t>Policy Gradient</a:t>
                </a:r>
                <a:r>
                  <a:rPr lang="ko-KR" altLang="en-US" sz="1400" dirty="0"/>
                  <a:t> 계열</a:t>
                </a:r>
                <a:r>
                  <a:rPr lang="en-US" altLang="ko-KR" sz="1400" dirty="0"/>
                  <a:t>: Policy gradient, REINFORCE </a:t>
                </a:r>
                <a:r>
                  <a:rPr lang="ko-KR" altLang="en-US" sz="1400" dirty="0"/>
                  <a:t>등</a:t>
                </a:r>
                <a:endParaRPr lang="en-US" altLang="ko-KR" sz="1400" dirty="0"/>
              </a:p>
              <a:p>
                <a:pPr lvl="1">
                  <a:spcBef>
                    <a:spcPts val="600"/>
                  </a:spcBef>
                </a:pPr>
                <a:r>
                  <a:rPr lang="en-US" altLang="ko-KR" sz="1400" dirty="0"/>
                  <a:t>Value </a:t>
                </a:r>
                <a:r>
                  <a:rPr lang="ko-KR" altLang="en-US" sz="1400" dirty="0"/>
                  <a:t>계열</a:t>
                </a:r>
                <a:r>
                  <a:rPr lang="en-US" altLang="ko-KR" sz="1400" dirty="0"/>
                  <a:t>: DQN, Double DQN, Rainbow </a:t>
                </a:r>
                <a:r>
                  <a:rPr lang="ko-KR" altLang="en-US" sz="1400" dirty="0"/>
                  <a:t>등</a:t>
                </a:r>
                <a:endParaRPr lang="en-US" altLang="ko-KR" sz="1400" dirty="0"/>
              </a:p>
              <a:p>
                <a:pPr lvl="1">
                  <a:spcBef>
                    <a:spcPts val="600"/>
                  </a:spcBef>
                </a:pPr>
                <a:r>
                  <a:rPr lang="en-US" altLang="ko-KR" sz="1400" dirty="0"/>
                  <a:t>Actor-Critic </a:t>
                </a:r>
                <a:r>
                  <a:rPr lang="ko-KR" altLang="en-US" sz="1400" dirty="0"/>
                  <a:t>계열</a:t>
                </a:r>
                <a:r>
                  <a:rPr lang="en-US" altLang="ko-KR" sz="1400" dirty="0"/>
                  <a:t>: Actor-critic, A2C, A3C, DDPG, TRPO, PPO, SAC </a:t>
                </a:r>
                <a:r>
                  <a:rPr lang="ko-KR" altLang="en-US" sz="1400" dirty="0"/>
                  <a:t>등</a:t>
                </a:r>
                <a:endParaRPr lang="en-US" altLang="ko-KR" sz="1400" dirty="0"/>
              </a:p>
              <a:p>
                <a:pPr marL="457200" lvl="1" indent="0">
                  <a:spcBef>
                    <a:spcPts val="600"/>
                  </a:spcBef>
                  <a:buNone/>
                </a:pPr>
                <a:endParaRPr lang="en-US" altLang="ko-KR" sz="14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236D8FB-543E-C849-8475-287C5C17F3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68760"/>
                <a:ext cx="8507288" cy="4857403"/>
              </a:xfrm>
              <a:blipFill>
                <a:blip r:embed="rId2"/>
                <a:stretch>
                  <a:fillRect l="-645" t="-6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FBAFD7-1C63-AD9C-D6C9-1F2699A08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7" name="그림 6" descr="텍스트, 스크린샷, 도표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E94CCC2-05E2-A076-56D9-E2E715814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0"/>
          <a:stretch/>
        </p:blipFill>
        <p:spPr>
          <a:xfrm>
            <a:off x="3131840" y="4289049"/>
            <a:ext cx="4959841" cy="243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16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Convolution Layer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Hyperparameters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학습 </a:t>
            </a:r>
            <a:r>
              <a:rPr lang="en-US" altLang="ko-KR" dirty="0"/>
              <a:t>parameter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7" y="1844824"/>
            <a:ext cx="2880320" cy="12487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4062389"/>
            <a:ext cx="2376264" cy="3783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4054786"/>
            <a:ext cx="2695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(C: number</a:t>
            </a:r>
            <a:r>
              <a:rPr lang="ko-KR" altLang="en-US" dirty="0"/>
              <a:t> </a:t>
            </a:r>
            <a:r>
              <a:rPr lang="en-US" altLang="ko-KR" dirty="0"/>
              <a:t>of channels)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3862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Convolution Layer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Filter (kernel) &amp; feature map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723E8D-EC05-490D-B037-F0244DC973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631"/>
          <a:stretch/>
        </p:blipFill>
        <p:spPr>
          <a:xfrm>
            <a:off x="899592" y="2060848"/>
            <a:ext cx="7116719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26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Convolution Layer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Filter &amp; Feature map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39F51D-5B63-4BF5-A3B0-133C6ED8FE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29"/>
          <a:stretch/>
        </p:blipFill>
        <p:spPr>
          <a:xfrm>
            <a:off x="2033228" y="1797796"/>
            <a:ext cx="5077544" cy="492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452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Convolution Layer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Batch </a:t>
            </a:r>
            <a:r>
              <a:rPr lang="ko-KR" altLang="en-US" dirty="0"/>
              <a:t>처리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>
                <a:solidFill>
                  <a:srgbClr val="00B050"/>
                </a:solidFill>
              </a:rPr>
              <a:t>4</a:t>
            </a:r>
            <a:r>
              <a:rPr lang="ko-KR" altLang="en-US" dirty="0">
                <a:solidFill>
                  <a:srgbClr val="00B050"/>
                </a:solidFill>
              </a:rPr>
              <a:t>차원 데이터 </a:t>
            </a:r>
            <a:r>
              <a:rPr lang="en-US" altLang="ko-KR" dirty="0">
                <a:solidFill>
                  <a:srgbClr val="00B050"/>
                </a:solidFill>
              </a:rPr>
              <a:t>(Tensor)</a:t>
            </a:r>
            <a:r>
              <a:rPr lang="en-US" altLang="ko-KR" dirty="0"/>
              <a:t> </a:t>
            </a:r>
            <a:r>
              <a:rPr lang="ko-KR" altLang="en-US" dirty="0"/>
              <a:t>의 흐름</a:t>
            </a:r>
            <a:endParaRPr lang="en-US" altLang="ko-KR" dirty="0"/>
          </a:p>
          <a:p>
            <a:pPr lvl="1"/>
            <a:r>
              <a:rPr lang="ko-KR" altLang="en-US" dirty="0"/>
              <a:t>연산내용</a:t>
            </a:r>
            <a:r>
              <a:rPr lang="en-US" altLang="ko-KR" dirty="0"/>
              <a:t>: </a:t>
            </a:r>
            <a:r>
              <a:rPr lang="ko-KR" altLang="en-US" dirty="0"/>
              <a:t>행렬 곱셈 </a:t>
            </a:r>
            <a:r>
              <a:rPr lang="en-US" altLang="ko-KR" dirty="0"/>
              <a:t>&amp; </a:t>
            </a:r>
            <a:r>
              <a:rPr lang="ko-KR" altLang="en-US" dirty="0"/>
              <a:t>덧셈</a:t>
            </a:r>
            <a:endParaRPr lang="en-US" altLang="ko-KR" dirty="0"/>
          </a:p>
          <a:p>
            <a:pPr lvl="1"/>
            <a:r>
              <a:rPr lang="en-US" altLang="ko-KR" dirty="0"/>
              <a:t>Convolution </a:t>
            </a:r>
            <a:r>
              <a:rPr lang="ko-KR" altLang="en-US" dirty="0"/>
              <a:t>연산으로 </a:t>
            </a:r>
            <a:r>
              <a:rPr lang="en-US" altLang="ko-KR" dirty="0">
                <a:solidFill>
                  <a:srgbClr val="00B050"/>
                </a:solidFill>
              </a:rPr>
              <a:t>local feature</a:t>
            </a:r>
            <a:r>
              <a:rPr lang="en-US" altLang="ko-KR" dirty="0"/>
              <a:t> </a:t>
            </a:r>
            <a:r>
              <a:rPr lang="ko-KR" altLang="en-US" dirty="0"/>
              <a:t>를 추출하여 </a:t>
            </a:r>
            <a:r>
              <a:rPr lang="en-US" altLang="ko-KR" dirty="0"/>
              <a:t>feature map </a:t>
            </a:r>
            <a:r>
              <a:rPr lang="ko-KR" altLang="en-US" dirty="0"/>
              <a:t>출력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37" y="1818889"/>
            <a:ext cx="6912768" cy="25645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27637" y="4445594"/>
            <a:ext cx="1761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B050"/>
                </a:solidFill>
              </a:rPr>
              <a:t>N: batch </a:t>
            </a:r>
            <a:r>
              <a:rPr lang="ko-KR" altLang="en-US" sz="1400" dirty="0">
                <a:solidFill>
                  <a:srgbClr val="00B050"/>
                </a:solidFill>
              </a:rPr>
              <a:t>데이터 수</a:t>
            </a:r>
          </a:p>
        </p:txBody>
      </p:sp>
    </p:spTree>
    <p:extLst>
      <p:ext uri="{BB962C8B-B14F-4D97-AF65-F5344CB8AC3E}">
        <p14:creationId xmlns:p14="http://schemas.microsoft.com/office/powerpoint/2010/main" val="3791814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Pooling Layer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Pooling layer</a:t>
            </a:r>
          </a:p>
          <a:p>
            <a:pPr lvl="1"/>
            <a:r>
              <a:rPr lang="ko-KR" altLang="en-US" dirty="0"/>
              <a:t>가로</a:t>
            </a:r>
            <a:r>
              <a:rPr lang="en-US" altLang="ko-KR" dirty="0"/>
              <a:t> </a:t>
            </a:r>
            <a:r>
              <a:rPr lang="ko-KR" altLang="en-US" dirty="0"/>
              <a:t>세로 방향의 공간을 줄이는 연산</a:t>
            </a:r>
            <a:endParaRPr lang="en-US" altLang="ko-KR" dirty="0"/>
          </a:p>
          <a:p>
            <a:pPr lvl="1"/>
            <a:r>
              <a:rPr lang="ko-KR" altLang="en-US" dirty="0"/>
              <a:t>종류</a:t>
            </a:r>
            <a:r>
              <a:rPr lang="en-US" altLang="ko-KR" dirty="0"/>
              <a:t>: Max</a:t>
            </a:r>
            <a:r>
              <a:rPr lang="ko-KR" altLang="en-US" dirty="0"/>
              <a:t> </a:t>
            </a:r>
            <a:r>
              <a:rPr lang="en-US" altLang="ko-KR" dirty="0"/>
              <a:t>pooling, average pooling </a:t>
            </a:r>
            <a:r>
              <a:rPr lang="ko-KR" altLang="en-US" dirty="0"/>
              <a:t>등</a:t>
            </a:r>
            <a:endParaRPr lang="en-US" altLang="ko-KR" dirty="0"/>
          </a:p>
          <a:p>
            <a:pPr lvl="1"/>
            <a:r>
              <a:rPr lang="ko-KR" altLang="en-US" dirty="0"/>
              <a:t>학습 대상이 되는 </a:t>
            </a:r>
            <a:r>
              <a:rPr lang="en-US" altLang="ko-KR" dirty="0"/>
              <a:t>parameter </a:t>
            </a:r>
            <a:r>
              <a:rPr lang="ko-KR" altLang="en-US" dirty="0"/>
              <a:t>가 없음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832" y="3429000"/>
            <a:ext cx="6582335" cy="25783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3618" y="3053165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Max-pooling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88AC31-BB0B-CD86-81E0-BF5AA0AC614E}"/>
              </a:ext>
            </a:extLst>
          </p:cNvPr>
          <p:cNvSpPr txBox="1"/>
          <p:nvPr/>
        </p:nvSpPr>
        <p:spPr>
          <a:xfrm>
            <a:off x="6553200" y="1412776"/>
            <a:ext cx="1487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highlight>
                  <a:srgbClr val="FFFF00"/>
                </a:highlight>
              </a:rPr>
              <a:t>pooling: </a:t>
            </a:r>
            <a:r>
              <a:rPr lang="ko-KR" altLang="en-US" sz="1200" dirty="0">
                <a:highlight>
                  <a:srgbClr val="FFFF00"/>
                </a:highlight>
              </a:rPr>
              <a:t>취합</a:t>
            </a:r>
            <a:r>
              <a:rPr lang="en-US" altLang="ko-KR" sz="1200" dirty="0">
                <a:highlight>
                  <a:srgbClr val="FFFF00"/>
                </a:highlight>
              </a:rPr>
              <a:t>/</a:t>
            </a:r>
            <a:r>
              <a:rPr lang="ko-KR" altLang="en-US" sz="1200" dirty="0">
                <a:highlight>
                  <a:srgbClr val="FFFF00"/>
                </a:highlight>
              </a:rPr>
              <a:t>선별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6BBBD27-9B65-2E24-3577-3E4DEDA87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550" y="1809234"/>
            <a:ext cx="1691208" cy="12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65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Pooling Layer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Hyperparameter</a:t>
            </a:r>
            <a:endParaRPr lang="en-US" altLang="ko-KR" dirty="0"/>
          </a:p>
          <a:p>
            <a:pPr lvl="1"/>
            <a:r>
              <a:rPr lang="en-US" altLang="ko-KR" dirty="0"/>
              <a:t>Spatial extent </a:t>
            </a:r>
            <a:r>
              <a:rPr lang="en-US" altLang="ko-KR" b="1" dirty="0"/>
              <a:t>F</a:t>
            </a:r>
          </a:p>
          <a:p>
            <a:pPr lvl="1"/>
            <a:r>
              <a:rPr lang="en-US" altLang="ko-KR" dirty="0"/>
              <a:t>Stride </a:t>
            </a:r>
            <a:r>
              <a:rPr lang="en-US" altLang="ko-KR" b="1" dirty="0"/>
              <a:t>S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학습 </a:t>
            </a:r>
            <a:r>
              <a:rPr lang="en-US" altLang="ko-KR" dirty="0"/>
              <a:t>parameter</a:t>
            </a:r>
          </a:p>
          <a:p>
            <a:pPr lvl="1"/>
            <a:r>
              <a:rPr lang="en-US" altLang="ko-KR" dirty="0"/>
              <a:t>none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078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</a:t>
            </a:r>
            <a:r>
              <a:rPr lang="en-US" altLang="ko-KR" dirty="0"/>
              <a:t>CNN </a:t>
            </a:r>
            <a:r>
              <a:rPr lang="ko-KR" altLang="en-US" dirty="0"/>
              <a:t>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Typical CNN</a:t>
            </a:r>
          </a:p>
          <a:p>
            <a:pPr lvl="1"/>
            <a:r>
              <a:rPr lang="en-US" altLang="ko-KR" dirty="0"/>
              <a:t>Convolution layer + Pooling layer + Fully connected layer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3B9CC2-8CF4-42A9-815C-79CA90F6EC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937"/>
          <a:stretch/>
        </p:blipFill>
        <p:spPr>
          <a:xfrm>
            <a:off x="935596" y="2689349"/>
            <a:ext cx="7272808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93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</a:t>
            </a:r>
            <a:r>
              <a:rPr lang="en-US" altLang="ko-KR" dirty="0"/>
              <a:t>CNN </a:t>
            </a:r>
            <a:r>
              <a:rPr lang="ko-KR" altLang="en-US" dirty="0"/>
              <a:t>구조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49" y="1340768"/>
            <a:ext cx="8332051" cy="398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8085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VGGNet</a:t>
            </a:r>
            <a:endParaRPr lang="en-US" altLang="ko-KR" dirty="0"/>
          </a:p>
          <a:p>
            <a:pPr lvl="1"/>
            <a:r>
              <a:rPr lang="en-US" altLang="ko-KR" dirty="0" err="1"/>
              <a:t>Simonyan</a:t>
            </a:r>
            <a:r>
              <a:rPr lang="en-US" altLang="ko-KR" dirty="0"/>
              <a:t> &amp; Zisserman, 2014</a:t>
            </a:r>
          </a:p>
          <a:p>
            <a:pPr lvl="1"/>
            <a:r>
              <a:rPr lang="en-US" altLang="ko-KR" dirty="0"/>
              <a:t>Alex net </a:t>
            </a:r>
            <a:r>
              <a:rPr lang="ko-KR" altLang="en-US" dirty="0"/>
              <a:t>대비 </a:t>
            </a:r>
            <a:r>
              <a:rPr lang="en-US" altLang="ko-KR" dirty="0"/>
              <a:t>Conv. Kernel size 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줄이고 </a:t>
            </a:r>
            <a:r>
              <a:rPr lang="en-US" altLang="ko-KR" dirty="0"/>
              <a:t>layer </a:t>
            </a:r>
            <a:r>
              <a:rPr lang="ko-KR" altLang="en-US" dirty="0"/>
              <a:t>를 늘림</a:t>
            </a:r>
            <a:endParaRPr lang="en-US" altLang="ko-KR" dirty="0"/>
          </a:p>
          <a:p>
            <a:pPr lvl="2"/>
            <a:r>
              <a:rPr lang="ko-KR" altLang="en-US" dirty="0"/>
              <a:t>여러 개의 </a:t>
            </a:r>
            <a:r>
              <a:rPr lang="en-US" altLang="ko-KR" dirty="0"/>
              <a:t>3x3 conv. </a:t>
            </a:r>
            <a:r>
              <a:rPr lang="ko-KR" altLang="en-US" dirty="0"/>
              <a:t>는 </a:t>
            </a:r>
            <a:r>
              <a:rPr lang="en-US" altLang="ko-KR" dirty="0"/>
              <a:t>1</a:t>
            </a:r>
            <a:r>
              <a:rPr lang="ko-KR" altLang="en-US" dirty="0"/>
              <a:t>개의 </a:t>
            </a:r>
            <a:r>
              <a:rPr lang="en-US" altLang="ko-KR" dirty="0"/>
              <a:t>7x7 conv. </a:t>
            </a:r>
            <a:r>
              <a:rPr lang="ko-KR" altLang="en-US" dirty="0"/>
              <a:t>와 </a:t>
            </a:r>
            <a:r>
              <a:rPr lang="en-US" altLang="ko-KR" dirty="0"/>
              <a:t>effective receptive field </a:t>
            </a:r>
            <a:r>
              <a:rPr lang="ko-KR" altLang="en-US" dirty="0"/>
              <a:t>가 같음 </a:t>
            </a:r>
            <a:endParaRPr lang="en-US" altLang="ko-KR" dirty="0"/>
          </a:p>
          <a:p>
            <a:pPr lvl="2"/>
            <a:r>
              <a:rPr lang="en-US" altLang="ko-KR" dirty="0"/>
              <a:t>Deeper, more non-</a:t>
            </a:r>
            <a:r>
              <a:rPr lang="en-US" altLang="ko-KR" dirty="0" err="1"/>
              <a:t>linearities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3" y="3271719"/>
            <a:ext cx="3168353" cy="358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446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966684-1A64-991A-BBB0-87D3B7550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VGG16</a:t>
            </a:r>
            <a:r>
              <a:rPr lang="ko-KR" altLang="en-US" dirty="0"/>
              <a:t>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D55F01-5121-D65E-0230-6292D58F9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31BD48-08B1-97B9-8F65-DBEFB76F7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6" name="그림 5" descr="텍스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9A6FC42-DD2E-6E46-5A02-E98BF76903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0"/>
          <a:stretch/>
        </p:blipFill>
        <p:spPr>
          <a:xfrm>
            <a:off x="443844" y="1844824"/>
            <a:ext cx="3860186" cy="20162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3FD4556-091E-F8F9-C3FB-1B72B3FF1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399" y="1132235"/>
            <a:ext cx="4501794" cy="55892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259C1B-2B63-9488-E828-01883838C53E}"/>
              </a:ext>
            </a:extLst>
          </p:cNvPr>
          <p:cNvSpPr txBox="1"/>
          <p:nvPr/>
        </p:nvSpPr>
        <p:spPr>
          <a:xfrm>
            <a:off x="6886910" y="762903"/>
            <a:ext cx="1745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DeZero\models.py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750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226759-E2C8-4304-9319-F191B4E79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Policy Gradient </a:t>
            </a:r>
            <a:r>
              <a:rPr lang="ko-KR" altLang="en-US" dirty="0"/>
              <a:t>계열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5FF87A-7BDB-39D6-9F92-A4A48A5AD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Policy Gradient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7712D6-E217-BE03-BB57-1628F2DCC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3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A8238A-A25F-F6D7-527C-DE19DAA1F180}"/>
                  </a:ext>
                </a:extLst>
              </p:cNvPr>
              <p:cNvSpPr txBox="1"/>
              <p:nvPr/>
            </p:nvSpPr>
            <p:spPr>
              <a:xfrm>
                <a:off x="1043608" y="1916832"/>
                <a:ext cx="6048672" cy="782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ko-KR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16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6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ko-KR" altLang="en-US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en-US" altLang="ko-KR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A8238A-A25F-F6D7-527C-DE19DAA1F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916832"/>
                <a:ext cx="6048672" cy="7825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296A68-873A-0E56-8876-E70B56F79DA3}"/>
                  </a:ext>
                </a:extLst>
              </p:cNvPr>
              <p:cNvSpPr txBox="1"/>
              <p:nvPr/>
            </p:nvSpPr>
            <p:spPr>
              <a:xfrm>
                <a:off x="457200" y="3263841"/>
                <a:ext cx="8435280" cy="25317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: Simple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policy gradient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/>
                  <a:t>    : </a:t>
                </a:r>
                <a:r>
                  <a:rPr lang="en-US" altLang="ko-KR" dirty="0">
                    <a:solidFill>
                      <a:srgbClr val="00B050"/>
                    </a:solidFill>
                  </a:rPr>
                  <a:t>REINFORCE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/>
                  <a:t>   : </a:t>
                </a:r>
                <a:r>
                  <a:rPr lang="en-US" altLang="ko-KR" dirty="0">
                    <a:solidFill>
                      <a:srgbClr val="00B050"/>
                    </a:solidFill>
                  </a:rPr>
                  <a:t>Actor-Critic</a:t>
                </a:r>
                <a:r>
                  <a:rPr lang="en-US" altLang="ko-KR" dirty="0"/>
                  <a:t> 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    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𝑉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ko-KR" dirty="0"/>
                  <a:t>: </a:t>
                </a:r>
                <a:r>
                  <a:rPr lang="en-US" altLang="ko-KR" dirty="0">
                    <a:solidFill>
                      <a:srgbClr val="00B050"/>
                    </a:solidFill>
                  </a:rPr>
                  <a:t>Advantage Actor-Critic (A2C)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296A68-873A-0E56-8876-E70B56F79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263841"/>
                <a:ext cx="8435280" cy="25317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48666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23BE5-6D29-740A-9243-78B321BEC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A38A5-A053-2471-B2A4-A832246C8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 Racing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EE45E9-313E-CA3B-A3E5-B3F64C0A0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Environment</a:t>
            </a:r>
          </a:p>
          <a:p>
            <a:pPr lvl="1"/>
            <a:r>
              <a:rPr lang="en-US" altLang="ko-KR" dirty="0"/>
              <a:t>State (observation)</a:t>
            </a:r>
          </a:p>
          <a:p>
            <a:pPr lvl="2"/>
            <a:r>
              <a:rPr lang="en-US" altLang="ko-KR" dirty="0"/>
              <a:t>96 x 96 pixels (RGB)</a:t>
            </a:r>
          </a:p>
          <a:p>
            <a:pPr lvl="1"/>
            <a:r>
              <a:rPr lang="en-US" altLang="ko-KR" dirty="0"/>
              <a:t>Action</a:t>
            </a:r>
          </a:p>
          <a:p>
            <a:pPr lvl="2"/>
            <a:r>
              <a:rPr lang="en-US" altLang="ko-KR" dirty="0"/>
              <a:t>Discrete (5): do nothing, steer left, steer right, gas, brake</a:t>
            </a:r>
          </a:p>
          <a:p>
            <a:pPr lvl="1"/>
            <a:r>
              <a:rPr lang="en-US" altLang="ko-KR" dirty="0"/>
              <a:t>Rewards</a:t>
            </a:r>
          </a:p>
          <a:p>
            <a:pPr lvl="2"/>
            <a:r>
              <a:rPr lang="en-US" altLang="ko-KR" sz="1400" dirty="0"/>
              <a:t>-0.1 for every frame, +1000/N for evert track tile visited</a:t>
            </a:r>
          </a:p>
          <a:p>
            <a:pPr lvl="1"/>
            <a:r>
              <a:rPr lang="en-US" altLang="ko-KR" sz="1700" dirty="0"/>
              <a:t>Starting state</a:t>
            </a:r>
          </a:p>
          <a:p>
            <a:pPr lvl="2"/>
            <a:r>
              <a:rPr lang="en-US" altLang="ko-KR" sz="1500" dirty="0"/>
              <a:t>At rest in the center of road</a:t>
            </a:r>
          </a:p>
          <a:p>
            <a:pPr lvl="1"/>
            <a:r>
              <a:rPr lang="en-US" altLang="ko-KR" dirty="0"/>
              <a:t>Episode ends if any one of the following occurs</a:t>
            </a:r>
          </a:p>
          <a:p>
            <a:pPr lvl="2"/>
            <a:r>
              <a:rPr lang="en-US" altLang="ko-KR" dirty="0"/>
              <a:t>All of the tiles are visited</a:t>
            </a:r>
          </a:p>
          <a:p>
            <a:pPr lvl="2"/>
            <a:r>
              <a:rPr lang="en-US" altLang="ko-KR" dirty="0"/>
              <a:t>Go outside the track (-100 reward and die)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E3DC52-90B4-D209-91DC-FC99F7D6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BC66A5A-11FB-9058-3296-05D613BB5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774653"/>
            <a:ext cx="2344792" cy="156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9A46FD-7E1B-82AA-83AB-AD6AF0C60680}"/>
              </a:ext>
            </a:extLst>
          </p:cNvPr>
          <p:cNvSpPr txBox="1"/>
          <p:nvPr/>
        </p:nvSpPr>
        <p:spPr>
          <a:xfrm>
            <a:off x="1234607" y="6056813"/>
            <a:ext cx="66747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B050"/>
                </a:solidFill>
                <a:hlinkClick r:id="rId3"/>
              </a:rPr>
              <a:t>https://github.com/openai/gym/blob/master/gym/envs/box2d/car_racing.py</a:t>
            </a:r>
            <a:endParaRPr lang="en-US" altLang="ko-KR" sz="1200" dirty="0">
              <a:solidFill>
                <a:srgbClr val="00B050"/>
              </a:solidFill>
            </a:endParaRPr>
          </a:p>
          <a:p>
            <a:r>
              <a:rPr lang="en-US" altLang="ko-KR" sz="1200" dirty="0">
                <a:solidFill>
                  <a:srgbClr val="00B050"/>
                </a:solidFill>
                <a:hlinkClick r:id="rId4"/>
              </a:rPr>
              <a:t>https://github.com/openai/gym/blob/master/gym/envs/box2d/car_dynamics.py</a:t>
            </a:r>
            <a:endParaRPr lang="en-US" altLang="ko-KR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8640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5575A-1C89-279D-0F27-C71DD7A7A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00AAF-6B1E-1AB5-D28F-C25D1F97E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 Racing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93158E-0B12-7FCD-4107-2EBEDC8F9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CNN Feature Extractor</a:t>
            </a:r>
          </a:p>
          <a:p>
            <a:pPr lvl="1"/>
            <a:r>
              <a:rPr lang="ko-KR" altLang="en-US" dirty="0"/>
              <a:t>이미지 데이터를 다루기 위해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  <a:r>
              <a:rPr lang="en-US" altLang="ko-KR" dirty="0"/>
              <a:t>(CNN)</a:t>
            </a:r>
            <a:r>
              <a:rPr lang="ko-KR" altLang="en-US" dirty="0"/>
              <a:t> 사용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E5D5A1-42DD-A365-3288-09F23B1E0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31</a:t>
            </a:fld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237C348-0A07-363B-2799-988B845DCF64}"/>
              </a:ext>
            </a:extLst>
          </p:cNvPr>
          <p:cNvGrpSpPr/>
          <p:nvPr/>
        </p:nvGrpSpPr>
        <p:grpSpPr>
          <a:xfrm>
            <a:off x="1209220" y="3212976"/>
            <a:ext cx="6725560" cy="2592288"/>
            <a:chOff x="971600" y="3143490"/>
            <a:chExt cx="5479140" cy="2111870"/>
          </a:xfrm>
        </p:grpSpPr>
        <p:pic>
          <p:nvPicPr>
            <p:cNvPr id="11" name="그림 10" descr="라인, 텍스트, 도표, 스케치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ED2CFD2-685F-BF95-04D5-AD95D2595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62" r="30516"/>
            <a:stretch>
              <a:fillRect/>
            </a:stretch>
          </p:blipFill>
          <p:spPr>
            <a:xfrm>
              <a:off x="971600" y="3326983"/>
              <a:ext cx="5400600" cy="1928377"/>
            </a:xfrm>
            <a:prstGeom prst="rect">
              <a:avLst/>
            </a:prstGeom>
          </p:spPr>
        </p:pic>
        <p:pic>
          <p:nvPicPr>
            <p:cNvPr id="12" name="그림 11" descr="라인, 텍스트, 도표, 스케치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B74FDA4-6076-EBED-0B42-D3A6CC3A4E78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789" r="91739"/>
            <a:stretch>
              <a:fillRect/>
            </a:stretch>
          </p:blipFill>
          <p:spPr>
            <a:xfrm>
              <a:off x="4947220" y="3143490"/>
              <a:ext cx="1424979" cy="244616"/>
            </a:xfrm>
            <a:prstGeom prst="rect">
              <a:avLst/>
            </a:prstGeom>
          </p:spPr>
        </p:pic>
        <p:pic>
          <p:nvPicPr>
            <p:cNvPr id="13" name="그림 12" descr="라인, 텍스트, 도표, 스케치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FFFCB0B-C038-8A6F-CBEB-6DA3A8CE7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789" r="91739"/>
            <a:stretch>
              <a:fillRect/>
            </a:stretch>
          </p:blipFill>
          <p:spPr>
            <a:xfrm flipV="1">
              <a:off x="1050140" y="3283566"/>
              <a:ext cx="647306" cy="246613"/>
            </a:xfrm>
            <a:prstGeom prst="rect">
              <a:avLst/>
            </a:prstGeom>
          </p:spPr>
        </p:pic>
        <p:pic>
          <p:nvPicPr>
            <p:cNvPr id="14" name="그림 13" descr="라인, 텍스트, 도표, 스케치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5040B19-5F7B-8378-13C7-93DAE2AA6A6C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789" r="91739"/>
            <a:stretch>
              <a:fillRect/>
            </a:stretch>
          </p:blipFill>
          <p:spPr>
            <a:xfrm flipV="1">
              <a:off x="2122776" y="3326981"/>
              <a:ext cx="799571" cy="100601"/>
            </a:xfrm>
            <a:prstGeom prst="rect">
              <a:avLst/>
            </a:prstGeom>
          </p:spPr>
        </p:pic>
        <p:pic>
          <p:nvPicPr>
            <p:cNvPr id="15" name="그림 14" descr="라인, 텍스트, 도표, 스케치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B691929-DB6C-953B-935E-C8AA197A81EC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789" r="91739"/>
            <a:stretch>
              <a:fillRect/>
            </a:stretch>
          </p:blipFill>
          <p:spPr>
            <a:xfrm flipV="1">
              <a:off x="3195415" y="3326981"/>
              <a:ext cx="799571" cy="100600"/>
            </a:xfrm>
            <a:prstGeom prst="rect">
              <a:avLst/>
            </a:prstGeom>
          </p:spPr>
        </p:pic>
        <p:pic>
          <p:nvPicPr>
            <p:cNvPr id="17" name="그림 16" descr="라인, 텍스트, 도표, 스케치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9A96FBB-349B-39EC-BAEB-15B14AC9352F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789" r="91739"/>
            <a:stretch>
              <a:fillRect/>
            </a:stretch>
          </p:blipFill>
          <p:spPr>
            <a:xfrm>
              <a:off x="6105881" y="3377281"/>
              <a:ext cx="344859" cy="2446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88380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7F0AD-82CF-19E2-60C6-7C615D27B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306D20-9CD5-1C21-8E7B-32192BB16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 Racing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3EDCB7-C8D5-A9C0-F99B-39C1092AC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CNN Feature Extractor - Torch</a:t>
            </a:r>
            <a:endParaRPr lang="ko-KR" altLang="en-US" dirty="0"/>
          </a:p>
          <a:p>
            <a:pPr lvl="1"/>
            <a:r>
              <a:rPr lang="en-US" altLang="ko-KR" dirty="0"/>
              <a:t>Implementation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D52CEA-6825-4BF8-894A-54B07729C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5" name="내용 개체 틀 5">
            <a:extLst>
              <a:ext uri="{FF2B5EF4-FFF2-40B4-BE49-F238E27FC236}">
                <a16:creationId xmlns:a16="http://schemas.microsoft.com/office/drawing/2014/main" id="{66ADDC0F-BA9E-801E-D5E1-0E310A51B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608" y="2420888"/>
            <a:ext cx="5184576" cy="3039816"/>
          </a:xfrm>
          <a:prstGeom prst="rect">
            <a:avLst/>
          </a:prstGeom>
        </p:spPr>
      </p:pic>
      <p:sp>
        <p:nvSpPr>
          <p:cNvPr id="10" name="오른쪽 중괄호 8">
            <a:extLst>
              <a:ext uri="{FF2B5EF4-FFF2-40B4-BE49-F238E27FC236}">
                <a16:creationId xmlns:a16="http://schemas.microsoft.com/office/drawing/2014/main" id="{0FC93129-4FD5-8A3F-13C7-55FF3AFF16E0}"/>
              </a:ext>
            </a:extLst>
          </p:cNvPr>
          <p:cNvSpPr/>
          <p:nvPr/>
        </p:nvSpPr>
        <p:spPr>
          <a:xfrm>
            <a:off x="6228184" y="3068960"/>
            <a:ext cx="288032" cy="576064"/>
          </a:xfrm>
          <a:prstGeom prst="rightBrac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B698C0-6CC4-D751-B1E2-7225E4A69AE6}"/>
              </a:ext>
            </a:extLst>
          </p:cNvPr>
          <p:cNvSpPr txBox="1"/>
          <p:nvPr/>
        </p:nvSpPr>
        <p:spPr>
          <a:xfrm>
            <a:off x="6649063" y="3141548"/>
            <a:ext cx="17219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rgbClr val="00B050"/>
                </a:solidFill>
              </a:rPr>
              <a:t>kernel_size</a:t>
            </a:r>
            <a:r>
              <a:rPr lang="en-US" altLang="ko-KR" sz="1100" dirty="0">
                <a:solidFill>
                  <a:srgbClr val="00B050"/>
                </a:solidFill>
              </a:rPr>
              <a:t>:  </a:t>
            </a:r>
            <a:r>
              <a:rPr lang="en-US" altLang="ko-KR" sz="1100" dirty="0"/>
              <a:t>kernel</a:t>
            </a:r>
            <a:r>
              <a:rPr lang="ko-KR" altLang="en-US" sz="1100" dirty="0"/>
              <a:t> 크기</a:t>
            </a:r>
            <a:endParaRPr lang="en-US" altLang="ko-KR" sz="1100" dirty="0"/>
          </a:p>
          <a:p>
            <a:r>
              <a:rPr lang="en-US" altLang="ko-KR" sz="1100" dirty="0">
                <a:solidFill>
                  <a:srgbClr val="00B050"/>
                </a:solidFill>
              </a:rPr>
              <a:t>stride: </a:t>
            </a:r>
            <a:r>
              <a:rPr lang="en-US" altLang="ko-KR" sz="1100" dirty="0"/>
              <a:t>stride</a:t>
            </a:r>
            <a:r>
              <a:rPr lang="ko-KR" altLang="en-US" sz="1100" dirty="0"/>
              <a:t> 크기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FBC1CF-826D-517A-3C1D-FF65CED3D9DF}"/>
              </a:ext>
            </a:extLst>
          </p:cNvPr>
          <p:cNvSpPr txBox="1"/>
          <p:nvPr/>
        </p:nvSpPr>
        <p:spPr>
          <a:xfrm>
            <a:off x="4139952" y="2420888"/>
            <a:ext cx="113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입력 채널 크기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4612ED-AC32-AC66-6A3D-3B985F310988}"/>
              </a:ext>
            </a:extLst>
          </p:cNvPr>
          <p:cNvSpPr txBox="1"/>
          <p:nvPr/>
        </p:nvSpPr>
        <p:spPr>
          <a:xfrm>
            <a:off x="5241762" y="2420888"/>
            <a:ext cx="113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출력 채널 크기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640C40C-6FC3-7B62-50AE-C4A2D1E87DEF}"/>
              </a:ext>
            </a:extLst>
          </p:cNvPr>
          <p:cNvCxnSpPr>
            <a:cxnSpLocks/>
          </p:cNvCxnSpPr>
          <p:nvPr/>
        </p:nvCxnSpPr>
        <p:spPr>
          <a:xfrm flipV="1">
            <a:off x="3738324" y="2682498"/>
            <a:ext cx="833676" cy="3864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5100BF8-F971-5E83-9F60-3C7FA4B33A2D}"/>
              </a:ext>
            </a:extLst>
          </p:cNvPr>
          <p:cNvCxnSpPr>
            <a:cxnSpLocks/>
          </p:cNvCxnSpPr>
          <p:nvPr/>
        </p:nvCxnSpPr>
        <p:spPr>
          <a:xfrm flipV="1">
            <a:off x="4016392" y="2682498"/>
            <a:ext cx="1810164" cy="3847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4765F79-8C59-D9D2-96CD-CD3751BFB296}"/>
              </a:ext>
            </a:extLst>
          </p:cNvPr>
          <p:cNvSpPr/>
          <p:nvPr/>
        </p:nvSpPr>
        <p:spPr>
          <a:xfrm>
            <a:off x="3563888" y="3068960"/>
            <a:ext cx="174436" cy="14401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7335E3-C841-B05E-C1AF-3B0B94D2886E}"/>
              </a:ext>
            </a:extLst>
          </p:cNvPr>
          <p:cNvSpPr/>
          <p:nvPr/>
        </p:nvSpPr>
        <p:spPr>
          <a:xfrm>
            <a:off x="3835339" y="3067289"/>
            <a:ext cx="174436" cy="14401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05667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7F0AD-82CF-19E2-60C6-7C615D27B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306D20-9CD5-1C21-8E7B-32192BB16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 Racing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3EDCB7-C8D5-A9C0-F99B-39C1092AC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CNN Feature Extractor  - </a:t>
            </a:r>
            <a:r>
              <a:rPr lang="en-US" altLang="ko-KR" dirty="0" err="1"/>
              <a:t>DeZero</a:t>
            </a:r>
            <a:endParaRPr lang="ko-KR" altLang="en-US" dirty="0"/>
          </a:p>
          <a:p>
            <a:pPr lvl="1"/>
            <a:r>
              <a:rPr lang="en-US" altLang="ko-KR" dirty="0"/>
              <a:t>Implementation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D52CEA-6825-4BF8-894A-54B07729C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5" name="내용 개체 틀 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6ADDC0F-BA9E-801E-D5E1-0E310A51B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384475"/>
            <a:ext cx="5184576" cy="3312623"/>
          </a:xfrm>
          <a:prstGeom prst="rect">
            <a:avLst/>
          </a:prstGeom>
        </p:spPr>
      </p:pic>
      <p:sp>
        <p:nvSpPr>
          <p:cNvPr id="10" name="오른쪽 중괄호 8">
            <a:extLst>
              <a:ext uri="{FF2B5EF4-FFF2-40B4-BE49-F238E27FC236}">
                <a16:creationId xmlns:a16="http://schemas.microsoft.com/office/drawing/2014/main" id="{0FC93129-4FD5-8A3F-13C7-55FF3AFF16E0}"/>
              </a:ext>
            </a:extLst>
          </p:cNvPr>
          <p:cNvSpPr/>
          <p:nvPr/>
        </p:nvSpPr>
        <p:spPr>
          <a:xfrm>
            <a:off x="6228184" y="3068960"/>
            <a:ext cx="288032" cy="576064"/>
          </a:xfrm>
          <a:prstGeom prst="rightBrac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B698C0-6CC4-D751-B1E2-7225E4A69AE6}"/>
              </a:ext>
            </a:extLst>
          </p:cNvPr>
          <p:cNvSpPr txBox="1"/>
          <p:nvPr/>
        </p:nvSpPr>
        <p:spPr>
          <a:xfrm>
            <a:off x="6649063" y="3141548"/>
            <a:ext cx="17540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rgbClr val="00B050"/>
                </a:solidFill>
              </a:rPr>
              <a:t>kernel_size</a:t>
            </a:r>
            <a:r>
              <a:rPr lang="en-US" altLang="ko-KR" sz="1100" dirty="0">
                <a:solidFill>
                  <a:srgbClr val="00B050"/>
                </a:solidFill>
              </a:rPr>
              <a:t>:  </a:t>
            </a:r>
            <a:r>
              <a:rPr lang="en-US" altLang="ko-KR" sz="1100" dirty="0"/>
              <a:t>kernel</a:t>
            </a:r>
            <a:r>
              <a:rPr lang="ko-KR" altLang="en-US" sz="1100" dirty="0"/>
              <a:t> 크기</a:t>
            </a:r>
            <a:endParaRPr lang="en-US" altLang="ko-KR" sz="1100" dirty="0"/>
          </a:p>
          <a:p>
            <a:r>
              <a:rPr lang="en-US" altLang="ko-KR" sz="1100" dirty="0">
                <a:solidFill>
                  <a:srgbClr val="00B050"/>
                </a:solidFill>
              </a:rPr>
              <a:t>stride: </a:t>
            </a:r>
            <a:r>
              <a:rPr lang="en-US" altLang="ko-KR" sz="1100" dirty="0"/>
              <a:t>stride</a:t>
            </a:r>
            <a:r>
              <a:rPr lang="ko-KR" altLang="en-US" sz="1100" dirty="0"/>
              <a:t> 크기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289E8D-8130-C61F-44BB-A73995FB2B2B}"/>
              </a:ext>
            </a:extLst>
          </p:cNvPr>
          <p:cNvSpPr txBox="1"/>
          <p:nvPr/>
        </p:nvSpPr>
        <p:spPr>
          <a:xfrm>
            <a:off x="5097746" y="2403518"/>
            <a:ext cx="113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출력 채널 크기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761C3BA-C22D-D698-66FE-376BEDAB4FFE}"/>
              </a:ext>
            </a:extLst>
          </p:cNvPr>
          <p:cNvCxnSpPr>
            <a:cxnSpLocks/>
          </p:cNvCxnSpPr>
          <p:nvPr/>
        </p:nvCxnSpPr>
        <p:spPr>
          <a:xfrm flipV="1">
            <a:off x="3872376" y="2665128"/>
            <a:ext cx="1810164" cy="3847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8276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21F73-43B4-52B1-5B9A-268AE139B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297A37-7D64-33F1-F2F3-CEE77E6C8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 Racing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FB2270-5584-C310-7132-A9549284C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Preprocessing</a:t>
            </a:r>
          </a:p>
          <a:p>
            <a:pPr lvl="1"/>
            <a:r>
              <a:rPr lang="ko-KR" altLang="en-US" dirty="0"/>
              <a:t>이미지를 네트워크 입력 형식을 맞추기 위해 변환 </a:t>
            </a:r>
            <a:endParaRPr lang="en-US" altLang="ko-KR" dirty="0"/>
          </a:p>
          <a:p>
            <a:pPr lvl="1"/>
            <a:r>
              <a:rPr lang="en-US" altLang="ko-KR" dirty="0"/>
              <a:t>Car racing</a:t>
            </a:r>
            <a:r>
              <a:rPr lang="ko-KR" altLang="en-US" dirty="0"/>
              <a:t>의 </a:t>
            </a:r>
            <a:r>
              <a:rPr lang="en-US" altLang="ko-KR" dirty="0"/>
              <a:t>state(observation)</a:t>
            </a:r>
            <a:r>
              <a:rPr lang="ko-KR" altLang="en-US" dirty="0"/>
              <a:t>은 가로 </a:t>
            </a:r>
            <a:r>
              <a:rPr lang="en-US" altLang="ko-KR" dirty="0"/>
              <a:t>96</a:t>
            </a:r>
            <a:r>
              <a:rPr lang="ko-KR" altLang="en-US" dirty="0"/>
              <a:t>픽셀</a:t>
            </a:r>
            <a:r>
              <a:rPr lang="en-US" altLang="ko-KR" dirty="0"/>
              <a:t>,</a:t>
            </a:r>
            <a:r>
              <a:rPr lang="ko-KR" altLang="en-US" dirty="0"/>
              <a:t> 세로 </a:t>
            </a:r>
            <a:r>
              <a:rPr lang="en-US" altLang="ko-KR" dirty="0"/>
              <a:t>96</a:t>
            </a:r>
            <a:r>
              <a:rPr lang="ko-KR" altLang="en-US" dirty="0"/>
              <a:t>픽셀</a:t>
            </a:r>
            <a:r>
              <a:rPr lang="en-US" altLang="ko-KR" dirty="0"/>
              <a:t>,</a:t>
            </a:r>
            <a:r>
              <a:rPr lang="ko-KR" altLang="en-US" dirty="0"/>
              <a:t> 색 정보</a:t>
            </a:r>
            <a:r>
              <a:rPr lang="en-US" altLang="ko-KR" dirty="0"/>
              <a:t>(RGB) 3</a:t>
            </a:r>
            <a:r>
              <a:rPr lang="ko-KR" altLang="en-US" dirty="0"/>
              <a:t>개로 이루어져 있음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CNN</a:t>
            </a:r>
            <a:r>
              <a:rPr lang="ko-KR" altLang="en-US" dirty="0"/>
              <a:t>은 </a:t>
            </a:r>
            <a:r>
              <a:rPr lang="en-US" altLang="ko-KR" dirty="0"/>
              <a:t>RGB</a:t>
            </a:r>
            <a:r>
              <a:rPr lang="ko-KR" altLang="en-US" dirty="0"/>
              <a:t>채널을 분리하여 사용하기 때문에 차원을 변경</a:t>
            </a:r>
            <a:br>
              <a:rPr lang="en-US" altLang="ko-KR" dirty="0"/>
            </a:br>
            <a:r>
              <a:rPr lang="en-US" altLang="ko-KR" dirty="0"/>
              <a:t>(96,</a:t>
            </a:r>
            <a:r>
              <a:rPr lang="ko-KR" altLang="en-US" dirty="0"/>
              <a:t> </a:t>
            </a:r>
            <a:r>
              <a:rPr lang="en-US" altLang="ko-KR" dirty="0"/>
              <a:t>96,</a:t>
            </a:r>
            <a:r>
              <a:rPr lang="ko-KR" altLang="en-US" dirty="0"/>
              <a:t> </a:t>
            </a:r>
            <a:r>
              <a:rPr lang="en-US" altLang="ko-KR" dirty="0"/>
              <a:t>3)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/>
              <a:t>(3,</a:t>
            </a:r>
            <a:r>
              <a:rPr lang="ko-KR" altLang="en-US" dirty="0"/>
              <a:t> </a:t>
            </a:r>
            <a:r>
              <a:rPr lang="en-US" altLang="ko-KR" dirty="0"/>
              <a:t>96,</a:t>
            </a:r>
            <a:r>
              <a:rPr lang="ko-KR" altLang="en-US" dirty="0"/>
              <a:t> </a:t>
            </a:r>
            <a:r>
              <a:rPr lang="en-US" altLang="ko-KR" dirty="0"/>
              <a:t>96)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학습 안정화를 위해 이미지 픽셀 값을 </a:t>
            </a:r>
            <a:r>
              <a:rPr lang="en-US" altLang="ko-KR" dirty="0"/>
              <a:t>0~255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/>
              <a:t>0~1</a:t>
            </a:r>
            <a:r>
              <a:rPr lang="ko-KR" altLang="en-US" dirty="0"/>
              <a:t>로 정규화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1DFD1D-8611-BC5A-71CB-822B8A3B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5544F01-71BB-99E8-94F0-1428F819E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09" b="86704"/>
          <a:stretch>
            <a:fillRect/>
          </a:stretch>
        </p:blipFill>
        <p:spPr>
          <a:xfrm>
            <a:off x="1187624" y="4580165"/>
            <a:ext cx="4359879" cy="10926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477683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A1F30-C067-71EB-0259-AAE8F2D99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5A1C41-C708-2E40-4ED7-3E3B5D96A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 Racing - </a:t>
            </a:r>
            <a:r>
              <a:rPr lang="en-US" altLang="ko-KR" dirty="0" err="1"/>
              <a:t>DeZero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B404A0-14C3-5525-EA7C-0FEF659A8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909963"/>
            <a:ext cx="8229600" cy="4857403"/>
          </a:xfrm>
        </p:spPr>
        <p:txBody>
          <a:bodyPr/>
          <a:lstStyle/>
          <a:p>
            <a:r>
              <a:rPr lang="en-US" altLang="ko-KR" dirty="0" err="1"/>
              <a:t>car_racing.py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449AF5-20FB-040F-2B16-AE6BA854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4C34D3C-F194-3148-3D88-E3B25816F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306" y="1034941"/>
            <a:ext cx="1995286" cy="3075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8102983-BC8E-0026-8AA4-199F201C9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404088"/>
            <a:ext cx="4043409" cy="51016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576AA4F-FB23-F6DE-98BC-6F388470F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675" y="1395792"/>
            <a:ext cx="3794913" cy="49778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4AB028AD-AF4D-A670-D5BD-BA0B31EB7177}"/>
                  </a:ext>
                </a:extLst>
              </p14:cNvPr>
              <p14:cNvContentPartPr/>
              <p14:nvPr/>
            </p14:nvContentPartPr>
            <p14:xfrm>
              <a:off x="4623255" y="1468992"/>
              <a:ext cx="2046600" cy="5292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4AB028AD-AF4D-A670-D5BD-BA0B31EB71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05255" y="1433352"/>
                <a:ext cx="208224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0B56EF8D-ACB0-53DB-E6E0-6088AAF9037B}"/>
                  </a:ext>
                </a:extLst>
              </p14:cNvPr>
              <p14:cNvContentPartPr/>
              <p14:nvPr/>
            </p14:nvContentPartPr>
            <p14:xfrm>
              <a:off x="6105735" y="4703952"/>
              <a:ext cx="1357200" cy="3564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0B56EF8D-ACB0-53DB-E6E0-6088AAF9037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88095" y="4667952"/>
                <a:ext cx="1392840" cy="10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32125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8CC72-E232-B45E-E35B-328A11683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95E675-4A5F-A337-8766-7582E401C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 Racing - </a:t>
            </a:r>
            <a:r>
              <a:rPr lang="en-US" altLang="ko-KR" dirty="0" err="1"/>
              <a:t>DeZero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68C9D7-3AA9-61C2-7933-7E7D2BE4C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16C7B4-7313-E012-E562-5384CA09E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81081"/>
            <a:ext cx="3690384" cy="537959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FC8CA5-EA59-86F2-A3AE-85828EF2C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767" y="1069589"/>
            <a:ext cx="4188865" cy="55446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438917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4B0BD-51EB-96E3-4011-0CB66D259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90DE4D-EC98-0CC8-F9D5-5AD72A3CE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 Racing - </a:t>
            </a:r>
            <a:r>
              <a:rPr lang="en-US" altLang="ko-KR" dirty="0" err="1"/>
              <a:t>DeZero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504EFF-7ECE-7E13-6344-8F5BA2725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714FC7-859A-BA2C-5000-E3C0F386A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68760"/>
            <a:ext cx="4658203" cy="42204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943773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A1F30-C067-71EB-0259-AAE8F2D99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5A1C41-C708-2E40-4ED7-3E3B5D96A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 Racing - Torch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B404A0-14C3-5525-EA7C-0FEF659A8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909963"/>
            <a:ext cx="8229600" cy="4857403"/>
          </a:xfrm>
        </p:spPr>
        <p:txBody>
          <a:bodyPr/>
          <a:lstStyle/>
          <a:p>
            <a:r>
              <a:rPr lang="en-US" altLang="ko-KR" dirty="0" err="1"/>
              <a:t>car_racing_torch.py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449AF5-20FB-040F-2B16-AE6BA854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5E9F84-776F-4647-FFC1-7DA0F1FCB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536" y="1406607"/>
            <a:ext cx="3684581" cy="468668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F87E02C-522D-D402-E7DC-6111F691E9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7984" y="1406607"/>
            <a:ext cx="3683996" cy="444973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3ADE36E2-8794-B52E-533F-91D460F5BDDA}"/>
                  </a:ext>
                </a:extLst>
              </p14:cNvPr>
              <p14:cNvContentPartPr/>
              <p14:nvPr/>
            </p14:nvContentPartPr>
            <p14:xfrm>
              <a:off x="422775" y="2161571"/>
              <a:ext cx="713520" cy="4356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3ADE36E2-8794-B52E-533F-91D460F5BDD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5135" y="2125571"/>
                <a:ext cx="7491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BB901C03-D9F2-F067-5BFE-81234F293077}"/>
                  </a:ext>
                </a:extLst>
              </p14:cNvPr>
              <p14:cNvContentPartPr/>
              <p14:nvPr/>
            </p14:nvContentPartPr>
            <p14:xfrm>
              <a:off x="4456575" y="1430771"/>
              <a:ext cx="2134440" cy="6948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BB901C03-D9F2-F067-5BFE-81234F29307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38575" y="1395131"/>
                <a:ext cx="21700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9B419ECB-A6A5-FF1B-1176-4D41F1A8C918}"/>
                  </a:ext>
                </a:extLst>
              </p14:cNvPr>
              <p14:cNvContentPartPr/>
              <p14:nvPr/>
            </p14:nvContentPartPr>
            <p14:xfrm>
              <a:off x="4918095" y="4332371"/>
              <a:ext cx="2125440" cy="4356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9B419ECB-A6A5-FF1B-1176-4D41F1A8C91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00095" y="4296731"/>
                <a:ext cx="2161080" cy="11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43609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8CC72-E232-B45E-E35B-328A11683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95E675-4A5F-A337-8766-7582E401C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 Racing - Torch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68C9D7-3AA9-61C2-7933-7E7D2BE4C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FA76ECD-A13B-6DB9-3506-37D2C2639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999431"/>
            <a:ext cx="3478770" cy="25922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127462A-0EF3-7312-0D7D-54A0D1CB90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3608950"/>
            <a:ext cx="3470919" cy="318516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933DACB-AF2D-5CE3-1691-27AED965C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80728"/>
            <a:ext cx="3647326" cy="56026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23898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EF104C-0BED-5D08-70BD-577FF4F77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Actor-Critic </a:t>
            </a:r>
            <a:r>
              <a:rPr lang="ko-KR" altLang="en-US" dirty="0"/>
              <a:t>계열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194405-E2C3-0A8E-C234-8844B6F52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A3C – Multiple Agents</a:t>
            </a:r>
          </a:p>
          <a:p>
            <a:pPr marL="457200" lvl="1" indent="0">
              <a:buNone/>
            </a:pPr>
            <a:r>
              <a:rPr lang="en-US" altLang="ko-KR" sz="1600" dirty="0"/>
              <a:t>Asynchronous Advantage Actor-Critic, 2018, DeepMind</a:t>
            </a:r>
          </a:p>
          <a:p>
            <a:pPr lvl="1"/>
            <a:r>
              <a:rPr lang="en-US" altLang="ko-KR" sz="1600" dirty="0"/>
              <a:t>Actor-Critic architecture</a:t>
            </a:r>
          </a:p>
          <a:p>
            <a:pPr lvl="2"/>
            <a:r>
              <a:rPr lang="en-US" altLang="ko-KR" sz="1400" dirty="0"/>
              <a:t>Actor = policy network,  Critic = value network</a:t>
            </a:r>
          </a:p>
          <a:p>
            <a:pPr lvl="1"/>
            <a:r>
              <a:rPr lang="en-US" altLang="ko-KR" sz="1600" dirty="0"/>
              <a:t>Multiple</a:t>
            </a:r>
            <a:r>
              <a:rPr lang="ko-KR" altLang="en-US" sz="1600" dirty="0"/>
              <a:t> </a:t>
            </a:r>
            <a:r>
              <a:rPr lang="en-US" altLang="ko-KR" sz="1600" dirty="0"/>
              <a:t>agents </a:t>
            </a:r>
            <a:r>
              <a:rPr lang="ko-KR" altLang="en-US" sz="1600" dirty="0"/>
              <a:t>가 병렬로 행동하며 비동기적으로 매개변수 </a:t>
            </a:r>
            <a:r>
              <a:rPr lang="en-US" altLang="ko-KR" sz="1600" dirty="0"/>
              <a:t>update</a:t>
            </a:r>
          </a:p>
          <a:p>
            <a:pPr lvl="2"/>
            <a:r>
              <a:rPr lang="en-US" altLang="ko-KR" sz="1400" dirty="0"/>
              <a:t>Local</a:t>
            </a:r>
            <a:r>
              <a:rPr lang="ko-KR" altLang="en-US" sz="1400" dirty="0"/>
              <a:t> </a:t>
            </a:r>
            <a:r>
              <a:rPr lang="en-US" altLang="ko-KR" sz="1400" dirty="0"/>
              <a:t>network: </a:t>
            </a:r>
            <a:r>
              <a:rPr lang="ko-KR" altLang="en-US" sz="1400" dirty="0"/>
              <a:t>각자의 환경에서 독립적으로 플레이하며 학습 수행 </a:t>
            </a:r>
            <a:r>
              <a:rPr lang="en-US" altLang="ko-KR" sz="1400" dirty="0"/>
              <a:t>(</a:t>
            </a:r>
            <a:r>
              <a:rPr lang="ko-KR" altLang="en-US" sz="1400" dirty="0"/>
              <a:t>학습결과</a:t>
            </a:r>
            <a:r>
              <a:rPr lang="en-US" altLang="ko-KR" sz="1400" dirty="0"/>
              <a:t>=</a:t>
            </a:r>
            <a:r>
              <a:rPr lang="ko-KR" altLang="en-US" sz="1400" dirty="0"/>
              <a:t>기울기</a:t>
            </a:r>
            <a:r>
              <a:rPr lang="en-US" altLang="ko-KR" sz="1400" dirty="0"/>
              <a:t>)</a:t>
            </a:r>
          </a:p>
          <a:p>
            <a:pPr lvl="2"/>
            <a:r>
              <a:rPr lang="en-US" altLang="ko-KR" sz="1400" dirty="0"/>
              <a:t>Global network: </a:t>
            </a:r>
            <a:r>
              <a:rPr lang="ko-KR" altLang="en-US" sz="1400" dirty="0"/>
              <a:t>여러 </a:t>
            </a:r>
            <a:r>
              <a:rPr lang="en-US" altLang="ko-KR" sz="1400" dirty="0"/>
              <a:t>local network </a:t>
            </a:r>
            <a:r>
              <a:rPr lang="ko-KR" altLang="en-US" sz="1400" dirty="0"/>
              <a:t>에서 보내온 기울기를 이용해 비동기적으로 가중치 매개변수 </a:t>
            </a:r>
            <a:r>
              <a:rPr lang="en-US" altLang="ko-KR" sz="1400" dirty="0"/>
              <a:t>update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6E6DBF-94D1-2A6C-D599-07470500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Picture 2" descr="Actor-critic RL-architecture. | Download Scientific Diagram">
            <a:extLst>
              <a:ext uri="{FF2B5EF4-FFF2-40B4-BE49-F238E27FC236}">
                <a16:creationId xmlns:a16="http://schemas.microsoft.com/office/drawing/2014/main" id="{53B463C4-D36D-1296-CAB1-B0E4653C8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300781"/>
            <a:ext cx="2245456" cy="194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63745A-228C-151D-D6DB-99080E9D5F91}"/>
              </a:ext>
            </a:extLst>
          </p:cNvPr>
          <p:cNvSpPr txBox="1"/>
          <p:nvPr/>
        </p:nvSpPr>
        <p:spPr>
          <a:xfrm>
            <a:off x="739730" y="6259810"/>
            <a:ext cx="1680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Actor: policy network</a:t>
            </a:r>
          </a:p>
          <a:p>
            <a:r>
              <a:rPr lang="en-US" altLang="ko-KR" sz="1200" dirty="0"/>
              <a:t>Critic: value network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FFF1EF-BD18-C083-4B12-40C7C351AD7F}"/>
              </a:ext>
            </a:extLst>
          </p:cNvPr>
          <p:cNvSpPr txBox="1"/>
          <p:nvPr/>
        </p:nvSpPr>
        <p:spPr>
          <a:xfrm>
            <a:off x="829528" y="4056182"/>
            <a:ext cx="12065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(Actor-Critic)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pic>
        <p:nvPicPr>
          <p:cNvPr id="9" name="그림 8" descr="텍스트, 스크린샷, 도표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0E7FD68-5180-F4F9-7140-F9046F2A48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/>
          <a:stretch/>
        </p:blipFill>
        <p:spPr>
          <a:xfrm>
            <a:off x="5185048" y="4486519"/>
            <a:ext cx="2736304" cy="22349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9449DB-3570-A089-487E-0CE431DA6003}"/>
              </a:ext>
            </a:extLst>
          </p:cNvPr>
          <p:cNvSpPr txBox="1"/>
          <p:nvPr/>
        </p:nvSpPr>
        <p:spPr>
          <a:xfrm>
            <a:off x="5796136" y="400902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(A3C)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1426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4B0BD-51EB-96E3-4011-0CB66D259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90DE4D-EC98-0CC8-F9D5-5AD72A3CE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 Racing - Torch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504EFF-7ECE-7E13-6344-8F5BA2725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503A6B-EE28-7E0B-C927-49AE86F59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268760"/>
            <a:ext cx="4176464" cy="28961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173085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E3DF8-FD81-A8A2-6F1E-C4B991934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469C4C-C95A-F992-8FE5-2A12B1FD4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 Racing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F4708-5045-C4EA-5413-4817AEB78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학습 결과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72E06-1BFD-6977-B155-029FF3CC4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6836CF-0363-9B0B-9385-787EC833D559}"/>
              </a:ext>
            </a:extLst>
          </p:cNvPr>
          <p:cNvSpPr txBox="1"/>
          <p:nvPr/>
        </p:nvSpPr>
        <p:spPr>
          <a:xfrm>
            <a:off x="1403648" y="5292147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에피소드 별 보상 총합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41FFBC-AEEB-F314-1497-249322337CFC}"/>
              </a:ext>
            </a:extLst>
          </p:cNvPr>
          <p:cNvSpPr txBox="1"/>
          <p:nvPr/>
        </p:nvSpPr>
        <p:spPr>
          <a:xfrm>
            <a:off x="5796136" y="5389063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100</a:t>
            </a:r>
            <a:r>
              <a:rPr kumimoji="1" lang="ko-KR" altLang="en-US" dirty="0"/>
              <a:t>번 평균 보상 값</a:t>
            </a:r>
          </a:p>
        </p:txBody>
      </p:sp>
      <p:pic>
        <p:nvPicPr>
          <p:cNvPr id="19" name="그림 18" descr="텍스트, 스크린샷, 그래프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DC052B3-F791-C5CF-E7FB-0D6C3DED2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48" y="1988840"/>
            <a:ext cx="4332767" cy="3249575"/>
          </a:xfrm>
          <a:prstGeom prst="rect">
            <a:avLst/>
          </a:prstGeom>
        </p:spPr>
      </p:pic>
      <p:pic>
        <p:nvPicPr>
          <p:cNvPr id="21" name="그림 20" descr="텍스트, 도표, 그래프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BDBE906-230F-F8FC-E9A8-07A27390F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226" y="1988840"/>
            <a:ext cx="4332767" cy="324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072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90B63-5BD6-4755-BE1B-7809E8431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3C5F86-7F45-E89C-B196-A7465CFFC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 Racing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FFB630-9EF2-7C39-474C-3E67C825C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실행 예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34E4B5-EFBA-D6A3-7BCC-445A3956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6" name="dqn_32000">
            <a:hlinkClick r:id="" action="ppaction://media"/>
            <a:extLst>
              <a:ext uri="{FF2B5EF4-FFF2-40B4-BE49-F238E27FC236}">
                <a16:creationId xmlns:a16="http://schemas.microsoft.com/office/drawing/2014/main" id="{CF9E7790-FC51-BCC7-F5D4-2DAEB5DDB3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866" y="2330203"/>
            <a:ext cx="2811086" cy="2248869"/>
          </a:xfrm>
          <a:prstGeom prst="rect">
            <a:avLst/>
          </a:prstGeom>
        </p:spPr>
      </p:pic>
      <p:pic>
        <p:nvPicPr>
          <p:cNvPr id="8" name="dqn_52000">
            <a:hlinkClick r:id="" action="ppaction://media"/>
            <a:extLst>
              <a:ext uri="{FF2B5EF4-FFF2-40B4-BE49-F238E27FC236}">
                <a16:creationId xmlns:a16="http://schemas.microsoft.com/office/drawing/2014/main" id="{3D2EAE32-D3B1-A6F9-C064-C68FB1D517E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061232" y="2340590"/>
            <a:ext cx="2811086" cy="2248869"/>
          </a:xfrm>
          <a:prstGeom prst="rect">
            <a:avLst/>
          </a:prstGeom>
        </p:spPr>
      </p:pic>
      <p:pic>
        <p:nvPicPr>
          <p:cNvPr id="9" name="dqn_112000">
            <a:hlinkClick r:id="" action="ppaction://media"/>
            <a:extLst>
              <a:ext uri="{FF2B5EF4-FFF2-40B4-BE49-F238E27FC236}">
                <a16:creationId xmlns:a16="http://schemas.microsoft.com/office/drawing/2014/main" id="{FB6933EC-6847-39D7-2644-347F337BD354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>
                  <p14:trim end="2452.1538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65502" y="2348880"/>
            <a:ext cx="2811087" cy="22542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8A5466C-0AAE-6D73-4E6C-741FF61E3D75}"/>
              </a:ext>
            </a:extLst>
          </p:cNvPr>
          <p:cNvSpPr txBox="1"/>
          <p:nvPr/>
        </p:nvSpPr>
        <p:spPr>
          <a:xfrm>
            <a:off x="697862" y="4653059"/>
            <a:ext cx="151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500,000 step</a:t>
            </a:r>
            <a:endParaRPr kumimoji="1"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B98C56-6047-4BB3-09B8-B40CFC7CAE43}"/>
              </a:ext>
            </a:extLst>
          </p:cNvPr>
          <p:cNvSpPr txBox="1"/>
          <p:nvPr/>
        </p:nvSpPr>
        <p:spPr>
          <a:xfrm>
            <a:off x="3619587" y="4653059"/>
            <a:ext cx="169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1,000,000 step</a:t>
            </a:r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965A31-0EF1-BD6F-2227-E85C2F42965A}"/>
              </a:ext>
            </a:extLst>
          </p:cNvPr>
          <p:cNvSpPr txBox="1"/>
          <p:nvPr/>
        </p:nvSpPr>
        <p:spPr>
          <a:xfrm>
            <a:off x="6770542" y="4653059"/>
            <a:ext cx="169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2,000,000 step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747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237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588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613B8F-4057-7F0F-AD60-B7E7BCE3D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Projects #2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D59F7B-113D-1DBA-E8D7-25468515D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Environment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Atari game PONG</a:t>
            </a:r>
          </a:p>
          <a:p>
            <a:r>
              <a:rPr lang="en-US" altLang="ko-KR" dirty="0"/>
              <a:t>Method</a:t>
            </a:r>
          </a:p>
          <a:p>
            <a:pPr lvl="1"/>
            <a:r>
              <a:rPr lang="en-US" altLang="ko-KR" dirty="0"/>
              <a:t>DQN, Actor-Critic, A2C, PPO, SAC </a:t>
            </a:r>
            <a:r>
              <a:rPr lang="ko-KR" altLang="en-US" dirty="0"/>
              <a:t>등 강화학습</a:t>
            </a:r>
            <a:r>
              <a:rPr lang="en-US" altLang="ko-KR" dirty="0"/>
              <a:t> </a:t>
            </a:r>
            <a:r>
              <a:rPr lang="ko-KR" altLang="en-US" dirty="0"/>
              <a:t>알고리즘 적용</a:t>
            </a:r>
            <a:endParaRPr lang="en-US" altLang="ko-KR" dirty="0"/>
          </a:p>
          <a:p>
            <a:pPr lvl="1"/>
            <a:r>
              <a:rPr lang="en-US" altLang="ko-KR" dirty="0" err="1"/>
              <a:t>DeZero</a:t>
            </a:r>
            <a:r>
              <a:rPr lang="en-US" altLang="ko-KR" dirty="0"/>
              <a:t>, Torch </a:t>
            </a:r>
            <a:r>
              <a:rPr lang="ko-KR" altLang="en-US" dirty="0"/>
              <a:t>사용 가능</a:t>
            </a:r>
            <a:endParaRPr lang="en-US" altLang="ko-KR" dirty="0"/>
          </a:p>
          <a:p>
            <a:pPr>
              <a:spcBef>
                <a:spcPts val="1200"/>
              </a:spcBef>
            </a:pPr>
            <a:r>
              <a:rPr lang="ko-KR" altLang="en-US" dirty="0"/>
              <a:t>제출물</a:t>
            </a:r>
            <a:endParaRPr lang="en-US" altLang="ko-KR" dirty="0"/>
          </a:p>
          <a:p>
            <a:pPr lvl="1"/>
            <a:r>
              <a:rPr lang="ko-KR" altLang="en-US" dirty="0"/>
              <a:t>프로그램 소스</a:t>
            </a:r>
            <a:r>
              <a:rPr lang="en-US" altLang="ko-KR" dirty="0"/>
              <a:t> : </a:t>
            </a:r>
            <a:r>
              <a:rPr lang="ko-KR" altLang="en-US" dirty="0"/>
              <a:t>재현 가능</a:t>
            </a:r>
            <a:endParaRPr lang="en-US" altLang="ko-KR" dirty="0"/>
          </a:p>
          <a:p>
            <a:pPr lvl="1"/>
            <a:r>
              <a:rPr lang="en-US" altLang="ko-KR" dirty="0"/>
              <a:t>PPT </a:t>
            </a:r>
          </a:p>
          <a:p>
            <a:pPr marL="1257300" lvl="2" indent="-342900">
              <a:buAutoNum type="arabicParenR"/>
            </a:pPr>
            <a:r>
              <a:rPr lang="ko-KR" altLang="en-US" dirty="0"/>
              <a:t>강화학습 알고리즘 설명 </a:t>
            </a:r>
            <a:r>
              <a:rPr lang="en-US" altLang="ko-KR" dirty="0"/>
              <a:t>- </a:t>
            </a:r>
            <a:r>
              <a:rPr lang="ko-KR" altLang="en-US" dirty="0"/>
              <a:t>핵심부분 상세히</a:t>
            </a:r>
            <a:endParaRPr lang="en-US" altLang="ko-KR" dirty="0"/>
          </a:p>
          <a:p>
            <a:pPr marL="1257300" lvl="2" indent="-342900">
              <a:buAutoNum type="arabicParenR"/>
            </a:pPr>
            <a:r>
              <a:rPr lang="ko-KR" altLang="en-US" dirty="0"/>
              <a:t>프로그램 소스 설명</a:t>
            </a:r>
            <a:endParaRPr lang="en-US" altLang="ko-KR" dirty="0"/>
          </a:p>
          <a:p>
            <a:pPr marL="1257300" lvl="2" indent="-342900">
              <a:buAutoNum type="arabicParenR"/>
            </a:pPr>
            <a:r>
              <a:rPr lang="ko-KR" altLang="en-US" dirty="0"/>
              <a:t>학습 결과</a:t>
            </a:r>
            <a:endParaRPr lang="en-US" altLang="ko-KR" dirty="0"/>
          </a:p>
          <a:p>
            <a:pPr marL="1257300" lvl="2" indent="-342900">
              <a:buAutoNum type="arabicParenR"/>
            </a:pPr>
            <a:r>
              <a:rPr lang="ko-KR" altLang="en-US" dirty="0"/>
              <a:t>실행 결과 </a:t>
            </a:r>
            <a:r>
              <a:rPr lang="en-US" altLang="ko-KR" dirty="0"/>
              <a:t>(</a:t>
            </a:r>
            <a:r>
              <a:rPr lang="ko-KR" altLang="en-US" dirty="0"/>
              <a:t>동영상 포함</a:t>
            </a:r>
            <a:r>
              <a:rPr lang="en-US" altLang="ko-KR" dirty="0"/>
              <a:t>)</a:t>
            </a:r>
          </a:p>
          <a:p>
            <a:pPr marL="1257300" lvl="2" indent="-342900">
              <a:buAutoNum type="arabicParenR"/>
            </a:pP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D72FB5-5F8B-42A5-80DC-58A66231C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931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954A2F-FCD1-E77B-71A6-82E34B9AE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Projects #2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3FA10D-93B7-D1F3-1ECA-7CD8E4F0D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PONG</a:t>
            </a:r>
            <a:r>
              <a:rPr lang="ko-KR" altLang="en-US" dirty="0"/>
              <a:t> </a:t>
            </a:r>
            <a:r>
              <a:rPr lang="en-US" altLang="ko-KR" dirty="0"/>
              <a:t>Environment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6EC2B6-336A-F92B-EF89-3FAE5784D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E706A5-FABE-7D59-3BDE-879CB0527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426470"/>
            <a:ext cx="15240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6C3A4C5-87D0-2D71-F3D2-DFEE1CE42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683" y="3292979"/>
            <a:ext cx="3258217" cy="7809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F670D6-5DB4-8410-8787-4844E1106C26}"/>
              </a:ext>
            </a:extLst>
          </p:cNvPr>
          <p:cNvSpPr txBox="1"/>
          <p:nvPr/>
        </p:nvSpPr>
        <p:spPr>
          <a:xfrm>
            <a:off x="755576" y="2936079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Action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FD7FFF-9B16-500A-DFF7-7D54974CEE08}"/>
              </a:ext>
            </a:extLst>
          </p:cNvPr>
          <p:cNvSpPr txBox="1"/>
          <p:nvPr/>
        </p:nvSpPr>
        <p:spPr>
          <a:xfrm>
            <a:off x="707005" y="4310501"/>
            <a:ext cx="1126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Reward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6DFF0E-54BC-A830-39AC-3A725EE17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374" y="1780185"/>
            <a:ext cx="2898177" cy="12687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66C818D-F5BA-5D6C-8CB1-1C3F54EC1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300" y="4705979"/>
            <a:ext cx="5801819" cy="3797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87F1EC-0570-0A80-CE3F-4CA9687D93E7}"/>
              </a:ext>
            </a:extLst>
          </p:cNvPr>
          <p:cNvSpPr txBox="1"/>
          <p:nvPr/>
        </p:nvSpPr>
        <p:spPr>
          <a:xfrm>
            <a:off x="661286" y="5877272"/>
            <a:ext cx="8303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70C0"/>
                </a:solidFill>
              </a:rPr>
              <a:t>https://www.gymlibrary.dev/environments/atari/pong/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991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A88E91-1D89-E872-17E0-15A838E74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Actor-Critic </a:t>
            </a:r>
            <a:r>
              <a:rPr lang="ko-KR" altLang="en-US" dirty="0"/>
              <a:t>계열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D5E2EF-FB27-12B3-7B58-BBAF06C3C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A3C (</a:t>
            </a:r>
            <a:r>
              <a:rPr lang="ko-KR" altLang="en-US" dirty="0"/>
              <a:t>계속</a:t>
            </a:r>
            <a:r>
              <a:rPr lang="en-US" altLang="ko-KR" dirty="0"/>
              <a:t>) </a:t>
            </a:r>
          </a:p>
          <a:p>
            <a:pPr lvl="1"/>
            <a:r>
              <a:rPr lang="ko-KR" altLang="en-US" dirty="0"/>
              <a:t>특징</a:t>
            </a:r>
            <a:endParaRPr lang="en-US" altLang="ko-KR" dirty="0"/>
          </a:p>
          <a:p>
            <a:pPr lvl="2"/>
            <a:r>
              <a:rPr lang="ko-KR" altLang="en-US" dirty="0"/>
              <a:t>여러 </a:t>
            </a:r>
            <a:r>
              <a:rPr lang="en-US" altLang="ko-KR" dirty="0"/>
              <a:t>agent </a:t>
            </a:r>
            <a:r>
              <a:rPr lang="ko-KR" altLang="en-US" dirty="0"/>
              <a:t>에 대하여 병렬 처리 가능 </a:t>
            </a:r>
            <a:endParaRPr lang="en-US" altLang="ko-KR" dirty="0"/>
          </a:p>
          <a:p>
            <a:pPr lvl="2"/>
            <a:r>
              <a:rPr lang="en-US" altLang="ko-KR" dirty="0"/>
              <a:t>Agent </a:t>
            </a:r>
            <a:r>
              <a:rPr lang="ko-KR" altLang="en-US" dirty="0"/>
              <a:t>들이 독립적으로 행동하기 때문에 다양한 데이터 획득 가능 </a:t>
            </a:r>
            <a:r>
              <a:rPr lang="en-US" altLang="ko-KR" dirty="0"/>
              <a:t>=&gt; </a:t>
            </a:r>
            <a:r>
              <a:rPr lang="ko-KR" altLang="en-US" dirty="0"/>
              <a:t>데이터의 상관관계 약화 </a:t>
            </a:r>
            <a:r>
              <a:rPr lang="en-US" altLang="ko-KR" dirty="0"/>
              <a:t>=&gt; </a:t>
            </a:r>
            <a:r>
              <a:rPr lang="ko-KR" altLang="en-US" dirty="0"/>
              <a:t>안정적인 학습 가능</a:t>
            </a:r>
            <a:endParaRPr lang="en-US" altLang="ko-KR" dirty="0"/>
          </a:p>
          <a:p>
            <a:pPr lvl="2"/>
            <a:r>
              <a:rPr lang="en-US" altLang="ko-KR" dirty="0"/>
              <a:t>Actor</a:t>
            </a:r>
            <a:r>
              <a:rPr lang="ko-KR" altLang="en-US" dirty="0"/>
              <a:t> </a:t>
            </a:r>
            <a:r>
              <a:rPr lang="en-US" altLang="ko-KR" dirty="0"/>
              <a:t>(policy</a:t>
            </a:r>
            <a:r>
              <a:rPr lang="ko-KR" altLang="en-US" dirty="0"/>
              <a:t> </a:t>
            </a:r>
            <a:r>
              <a:rPr lang="en-US" altLang="ko-KR" dirty="0"/>
              <a:t>network) -</a:t>
            </a:r>
            <a:r>
              <a:rPr lang="ko-KR" altLang="en-US" dirty="0"/>
              <a:t> </a:t>
            </a:r>
            <a:r>
              <a:rPr lang="en-US" altLang="ko-KR" dirty="0"/>
              <a:t>Critic</a:t>
            </a:r>
            <a:r>
              <a:rPr lang="ko-KR" altLang="en-US" dirty="0"/>
              <a:t> </a:t>
            </a:r>
            <a:r>
              <a:rPr lang="en-US" altLang="ko-KR" dirty="0"/>
              <a:t>(value</a:t>
            </a:r>
            <a:r>
              <a:rPr lang="ko-KR" altLang="en-US" dirty="0"/>
              <a:t> </a:t>
            </a:r>
            <a:r>
              <a:rPr lang="en-US" altLang="ko-KR" dirty="0"/>
              <a:t>network)</a:t>
            </a:r>
            <a:r>
              <a:rPr lang="ko-KR" altLang="en-US" dirty="0"/>
              <a:t> 의 신경망 가중치 공유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881AEC-FFA6-0D5B-2282-3A0009142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6" name="그림 5" descr="텍스트, 스크린샷, 도표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F130C64-27D8-6837-B01A-042019B59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27"/>
          <a:stretch/>
        </p:blipFill>
        <p:spPr>
          <a:xfrm>
            <a:off x="2267744" y="4160925"/>
            <a:ext cx="4392488" cy="1960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6A50E9-E28B-343C-E05A-4C9B83B5EB75}"/>
              </a:ext>
            </a:extLst>
          </p:cNvPr>
          <p:cNvSpPr txBox="1"/>
          <p:nvPr/>
        </p:nvSpPr>
        <p:spPr>
          <a:xfrm>
            <a:off x="3851920" y="3745136"/>
            <a:ext cx="1648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(A3C </a:t>
            </a:r>
            <a:r>
              <a:rPr lang="ko-KR" altLang="en-US" sz="1400" dirty="0">
                <a:solidFill>
                  <a:srgbClr val="0070C0"/>
                </a:solidFill>
              </a:rPr>
              <a:t>신경망 구조</a:t>
            </a:r>
            <a:r>
              <a:rPr lang="en-US" altLang="ko-KR" sz="1400" dirty="0">
                <a:solidFill>
                  <a:srgbClr val="0070C0"/>
                </a:solidFill>
              </a:rPr>
              <a:t>)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588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8D1750-7A11-BB80-6E65-C79119299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Actor-Critic </a:t>
            </a:r>
            <a:r>
              <a:rPr lang="ko-KR" altLang="en-US" dirty="0"/>
              <a:t>계열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8675CFC-CCE3-491F-B1C8-0484947156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A2C (Advantage Actor-Critic) –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Multiple Agents</a:t>
                </a:r>
              </a:p>
              <a:p>
                <a:pPr lvl="1"/>
                <a:r>
                  <a:rPr lang="en-US" altLang="ko-KR" sz="1600" dirty="0"/>
                  <a:t>Synchronous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version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of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A3C</a:t>
                </a:r>
              </a:p>
              <a:p>
                <a:pPr lvl="1"/>
                <a:r>
                  <a:rPr lang="ko-KR" altLang="en-US" sz="1600" dirty="0"/>
                  <a:t>각각의 환경에서 에이전트가 독립적으로 행동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altLang="ko-KR" sz="1600" dirty="0"/>
              </a:p>
              <a:p>
                <a:pPr lvl="1"/>
                <a:r>
                  <a:rPr lang="ko-KR" altLang="en-US" sz="1600" dirty="0"/>
                  <a:t>시간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sz="1600" dirty="0"/>
                  <a:t> </a:t>
                </a:r>
                <a:r>
                  <a:rPr lang="ko-KR" altLang="en-US" sz="1600" dirty="0"/>
                  <a:t>에서의 상태 </a:t>
                </a:r>
                <a:r>
                  <a:rPr lang="en-US" altLang="ko-KR" sz="1600" dirty="0"/>
                  <a:t>(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en-US" altLang="ko-KR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Sup>
                      <m:sSub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/>
                  <a:t>), (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en-US" altLang="ko-KR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Sup>
                      <m:sSub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/>
                  <a:t>) </a:t>
                </a:r>
                <a:r>
                  <a:rPr lang="ko-KR" altLang="en-US" sz="1600" dirty="0"/>
                  <a:t>를 </a:t>
                </a:r>
                <a:r>
                  <a:rPr lang="en-US" altLang="ko-KR" sz="1600" dirty="0"/>
                  <a:t>batch</a:t>
                </a:r>
                <a:r>
                  <a:rPr lang="ko-KR" altLang="en-US" sz="1600" dirty="0"/>
                  <a:t>로 묶어 하나의 신경망 학습</a:t>
                </a:r>
                <a:endParaRPr lang="en-US" altLang="ko-KR" sz="1600" dirty="0"/>
              </a:p>
              <a:p>
                <a:pPr lvl="1"/>
                <a:r>
                  <a:rPr lang="ko-KR" altLang="en-US" sz="1600" dirty="0"/>
                  <a:t>신경망의 출력 </a:t>
                </a:r>
                <a:r>
                  <a:rPr lang="en-US" altLang="ko-KR" sz="1600" dirty="0"/>
                  <a:t>(policy </a:t>
                </a:r>
                <a:r>
                  <a:rPr lang="ko-KR" altLang="en-US" sz="1600" dirty="0"/>
                  <a:t>확률분포</a:t>
                </a:r>
                <a:r>
                  <a:rPr lang="en-US" altLang="ko-KR" sz="1600" dirty="0"/>
                  <a:t>) </a:t>
                </a:r>
                <a:r>
                  <a:rPr lang="ko-KR" altLang="en-US" sz="1600" dirty="0"/>
                  <a:t>에서 다음 </a:t>
                </a:r>
                <a:r>
                  <a:rPr lang="en-US" altLang="ko-KR" sz="1600" dirty="0"/>
                  <a:t>action </a:t>
                </a:r>
                <a:r>
                  <a:rPr lang="ko-KR" altLang="en-US" sz="1600" dirty="0"/>
                  <a:t>을 </a:t>
                </a:r>
                <a:r>
                  <a:rPr lang="en-US" altLang="ko-KR" sz="1600" dirty="0"/>
                  <a:t>sampling </a:t>
                </a:r>
                <a:r>
                  <a:rPr lang="ko-KR" altLang="en-US" sz="1600" dirty="0"/>
                  <a:t>하여 각 환경에 전달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ko-KR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altLang="ko-KR" sz="160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8675CFC-CCE3-491F-B1C8-0484947156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0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8AE084-D1BC-AE93-4171-D77DCB3E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6" name="그림 5" descr="텍스트, 스크린샷, 도표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B2AF3C7-4DFF-6940-812E-184F1CBF5F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9"/>
          <a:stretch/>
        </p:blipFill>
        <p:spPr>
          <a:xfrm>
            <a:off x="1187624" y="4158819"/>
            <a:ext cx="3384376" cy="2553205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90207B-370A-0A63-641B-3E4D3E334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984571"/>
              </p:ext>
            </p:extLst>
          </p:nvPr>
        </p:nvGraphicFramePr>
        <p:xfrm>
          <a:off x="5154989" y="4093564"/>
          <a:ext cx="3665484" cy="2194560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929179">
                  <a:extLst>
                    <a:ext uri="{9D8B030D-6E8A-4147-A177-3AD203B41FA5}">
                      <a16:colId xmlns:a16="http://schemas.microsoft.com/office/drawing/2014/main" val="2707632436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4254925030"/>
                    </a:ext>
                  </a:extLst>
                </a:gridCol>
                <a:gridCol w="1368153">
                  <a:extLst>
                    <a:ext uri="{9D8B030D-6E8A-4147-A177-3AD203B41FA5}">
                      <a16:colId xmlns:a16="http://schemas.microsoft.com/office/drawing/2014/main" val="425795291"/>
                    </a:ext>
                  </a:extLst>
                </a:gridCol>
              </a:tblGrid>
              <a:tr h="25562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A3C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A2C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715486"/>
                  </a:ext>
                </a:extLst>
              </a:tr>
              <a:tr h="255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agents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N </a:t>
                      </a:r>
                      <a:r>
                        <a:rPr lang="ko-KR" altLang="en-US" sz="1400" dirty="0"/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N </a:t>
                      </a:r>
                      <a:r>
                        <a:rPr lang="ko-KR" altLang="en-US" sz="1400" dirty="0"/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260660"/>
                  </a:ext>
                </a:extLst>
              </a:tr>
              <a:tr h="255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network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N </a:t>
                      </a:r>
                      <a:r>
                        <a:rPr lang="ko-KR" altLang="en-US" sz="1400" dirty="0"/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 </a:t>
                      </a:r>
                      <a:r>
                        <a:rPr lang="ko-KR" altLang="en-US" sz="1400" dirty="0"/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510766"/>
                  </a:ext>
                </a:extLst>
              </a:tr>
              <a:tr h="255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hardware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Better for CPU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Better for GPU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722773"/>
                  </a:ext>
                </a:extLst>
              </a:tr>
              <a:tr h="255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stability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high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High, but needs careful tuning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563081"/>
                  </a:ext>
                </a:extLst>
              </a:tr>
              <a:tr h="255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Training speed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Slower per step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Faster per step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493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523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4A016-C376-8EDE-3828-788C88EB5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Actor-Critic </a:t>
            </a:r>
            <a:r>
              <a:rPr lang="ko-KR" altLang="en-US" dirty="0"/>
              <a:t>계열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3834D5-A00B-B2C6-8445-FD070BC3B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PPO (Proximal Policy Optimization)</a:t>
            </a:r>
          </a:p>
          <a:p>
            <a:pPr lvl="1">
              <a:spcBef>
                <a:spcPts val="600"/>
              </a:spcBef>
            </a:pPr>
            <a:r>
              <a:rPr lang="en-US" altLang="ko-KR" sz="1600" dirty="0" err="1"/>
              <a:t>Schlman</a:t>
            </a:r>
            <a:r>
              <a:rPr lang="en-US" altLang="ko-KR" sz="1600" dirty="0"/>
              <a:t> et.al. (2017)</a:t>
            </a:r>
          </a:p>
          <a:p>
            <a:pPr lvl="1">
              <a:spcBef>
                <a:spcPts val="600"/>
              </a:spcBef>
            </a:pPr>
            <a:r>
              <a:rPr lang="en-US" altLang="ko-KR" sz="1600" dirty="0"/>
              <a:t>A2C</a:t>
            </a:r>
            <a:r>
              <a:rPr lang="ko-KR" altLang="en-US" sz="1600" dirty="0"/>
              <a:t> 기반 </a:t>
            </a:r>
            <a:r>
              <a:rPr lang="en-US" altLang="ko-KR" sz="1600" dirty="0"/>
              <a:t>framework</a:t>
            </a:r>
          </a:p>
          <a:p>
            <a:pPr lvl="1">
              <a:spcBef>
                <a:spcPts val="600"/>
              </a:spcBef>
            </a:pPr>
            <a:r>
              <a:rPr lang="en-US" altLang="ko-KR" sz="1600" dirty="0"/>
              <a:t>Clipped objective function </a:t>
            </a:r>
            <a:r>
              <a:rPr lang="ko-KR" altLang="en-US" sz="1600" dirty="0"/>
              <a:t>도입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2"/>
            <a:r>
              <a:rPr lang="en-US" altLang="ko-KR" sz="1400" dirty="0"/>
              <a:t>New policy </a:t>
            </a:r>
            <a:r>
              <a:rPr lang="ko-KR" altLang="en-US" sz="1400" dirty="0"/>
              <a:t>가 급변하는 것을 방지 </a:t>
            </a:r>
            <a:r>
              <a:rPr lang="en-US" altLang="ko-KR" sz="1400" dirty="0"/>
              <a:t>(“proximal”)</a:t>
            </a:r>
            <a:r>
              <a:rPr lang="ko-KR" altLang="en-US" sz="1400" dirty="0"/>
              <a:t> </a:t>
            </a:r>
            <a:r>
              <a:rPr lang="en-US" altLang="ko-KR" sz="1400" dirty="0"/>
              <a:t>=&gt; </a:t>
            </a:r>
            <a:r>
              <a:rPr lang="ko-KR" altLang="en-US" sz="1400" dirty="0"/>
              <a:t>학습 안정성 향상</a:t>
            </a:r>
            <a:endParaRPr lang="en-US" altLang="ko-KR" sz="1400" dirty="0"/>
          </a:p>
          <a:p>
            <a:pPr lvl="1"/>
            <a:endParaRPr lang="en-US" altLang="ko-KR" sz="1600" dirty="0"/>
          </a:p>
          <a:p>
            <a:pPr lvl="1"/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F48D8E-F253-6D6B-9625-D619CF4FA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01A81F0-870A-592D-9FE7-52C0FFCA0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2762207"/>
            <a:ext cx="5459712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00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E85835-644E-F798-D0B3-D05182FED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Actor-Critic </a:t>
            </a:r>
            <a:r>
              <a:rPr lang="ko-KR" altLang="en-US" dirty="0"/>
              <a:t>계열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6CAA56F-57A7-39D3-D9CF-ABA3DAB6CD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DDPG</a:t>
                </a:r>
              </a:p>
              <a:p>
                <a:pPr marL="457200" lvl="1" indent="0">
                  <a:spcBef>
                    <a:spcPts val="600"/>
                  </a:spcBef>
                  <a:buNone/>
                </a:pPr>
                <a:r>
                  <a:rPr lang="en-US" altLang="ko-KR" sz="1600" dirty="0"/>
                  <a:t>Deep Deterministic Policy Gradient (Deep Mind, 2015)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altLang="ko-KR" sz="1600" dirty="0"/>
                  <a:t>Actor-Critic architecture</a:t>
                </a:r>
              </a:p>
              <a:p>
                <a:pPr lvl="2"/>
                <a:r>
                  <a:rPr lang="en-US" altLang="ko-KR" sz="1400" dirty="0"/>
                  <a:t>Actor: policy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ko-KR" altLang="en-US" sz="14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400" dirty="0"/>
              </a:p>
              <a:p>
                <a:pPr lvl="2"/>
                <a:r>
                  <a:rPr lang="en-US" altLang="ko-KR" sz="1400" dirty="0"/>
                  <a:t>Critic: Q-value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ko-KR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400" dirty="0"/>
              </a:p>
              <a:p>
                <a:pPr lvl="1"/>
                <a:r>
                  <a:rPr lang="en-US" altLang="ko-KR" sz="1600" dirty="0"/>
                  <a:t>Continuous action space</a:t>
                </a:r>
              </a:p>
              <a:p>
                <a:pPr lvl="2"/>
                <a:r>
                  <a:rPr lang="en-US" altLang="ko-KR" sz="1400" dirty="0"/>
                  <a:t>(ex) steering angle, throttle, ….</a:t>
                </a:r>
              </a:p>
              <a:p>
                <a:pPr lvl="1"/>
                <a:r>
                  <a:rPr lang="en-US" altLang="ko-KR" sz="1600" dirty="0"/>
                  <a:t>Deterministic Policy</a:t>
                </a:r>
              </a:p>
              <a:p>
                <a:pPr lvl="2"/>
                <a:r>
                  <a:rPr lang="en-US" altLang="ko-KR" sz="1400" dirty="0"/>
                  <a:t>Output = single deterministic action for each state</a:t>
                </a:r>
              </a:p>
              <a:p>
                <a:pPr marL="914400" lvl="2" indent="0">
                  <a:buNone/>
                </a:pPr>
                <a:r>
                  <a:rPr lang="en-US" altLang="ko-KR" sz="1400" dirty="0"/>
                  <a:t>(</a:t>
                </a:r>
                <a:r>
                  <a:rPr lang="en-US" altLang="ko-KR" sz="1400" dirty="0" err="1"/>
                  <a:t>cf</a:t>
                </a:r>
                <a:r>
                  <a:rPr lang="en-US" altLang="ko-KR" sz="1400" dirty="0"/>
                  <a:t>) A3C, PPO : output probabilistic distribution of action 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6CAA56F-57A7-39D3-D9CF-ABA3DAB6CD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0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C4C2D5-4907-3591-B5D5-1B3528F32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10" name="그림 9" descr="텍스트, 스크린샷, 도표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4F73C45-4705-E76B-089B-3D2E2275A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02"/>
          <a:stretch/>
        </p:blipFill>
        <p:spPr>
          <a:xfrm>
            <a:off x="2555776" y="4856685"/>
            <a:ext cx="3111660" cy="146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931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A9C776-31CA-290C-247D-3044873DA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Actor-Critic </a:t>
            </a:r>
            <a:r>
              <a:rPr lang="ko-KR" altLang="en-US" dirty="0"/>
              <a:t>계열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DDD561A-31FC-F7C3-F5D8-0986CAF6E0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DDPG (</a:t>
                </a:r>
                <a:r>
                  <a:rPr lang="ko-KR" altLang="en-US" dirty="0"/>
                  <a:t>계속</a:t>
                </a:r>
                <a:r>
                  <a:rPr lang="en-US" altLang="ko-KR" dirty="0"/>
                  <a:t>)</a:t>
                </a:r>
              </a:p>
              <a:p>
                <a:pPr lvl="1"/>
                <a:r>
                  <a:rPr lang="en-US" altLang="ko-KR" dirty="0"/>
                  <a:t>DQN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based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networks: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80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ko-KR" altLang="en-US" sz="18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Replay buffer</a:t>
                </a:r>
              </a:p>
              <a:p>
                <a:pPr lvl="2"/>
                <a:r>
                  <a:rPr lang="en-US" altLang="ko-KR" dirty="0"/>
                  <a:t>Target networks</a:t>
                </a:r>
              </a:p>
              <a:p>
                <a:pPr lvl="1"/>
                <a:r>
                  <a:rPr lang="en-US" altLang="ko-KR" dirty="0"/>
                  <a:t>Exploration noise</a:t>
                </a:r>
              </a:p>
              <a:p>
                <a:pPr lvl="2"/>
                <a:r>
                  <a:rPr lang="en-US" altLang="ko-KR" dirty="0"/>
                  <a:t>Adds noise to actions during training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DDD561A-31FC-F7C3-F5D8-0986CAF6E0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0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EB9FE2-083C-B264-980A-C8F32C7CB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E2DD-956C-449C-9C80-4708A3504C58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6" name="그림 5" descr="텍스트, 도표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FEADAAE-786E-234B-BB9B-76746198FB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85"/>
          <a:stretch/>
        </p:blipFill>
        <p:spPr>
          <a:xfrm>
            <a:off x="1547664" y="3861048"/>
            <a:ext cx="5847470" cy="206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78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12714</TotalTime>
  <Words>1409</Words>
  <Application>Microsoft Office PowerPoint</Application>
  <PresentationFormat>화면 슬라이드 쇼(4:3)</PresentationFormat>
  <Paragraphs>318</Paragraphs>
  <Slides>44</Slides>
  <Notes>2</Notes>
  <HiddenSlides>0</HiddenSlides>
  <MMClips>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8" baseType="lpstr">
      <vt:lpstr>맑은 고딕</vt:lpstr>
      <vt:lpstr>Arial</vt:lpstr>
      <vt:lpstr>Cambria Math</vt:lpstr>
      <vt:lpstr>Office 테마</vt:lpstr>
      <vt:lpstr>Advanced Methods</vt:lpstr>
      <vt:lpstr>Deep Reinforcement Learning</vt:lpstr>
      <vt:lpstr>Policy Gradient 계열</vt:lpstr>
      <vt:lpstr>Actor-Critic 계열</vt:lpstr>
      <vt:lpstr>Actor-Critic 계열</vt:lpstr>
      <vt:lpstr>Actor-Critic 계열</vt:lpstr>
      <vt:lpstr>Actor-Critic 계열</vt:lpstr>
      <vt:lpstr>Actor-Critic 계열</vt:lpstr>
      <vt:lpstr>Actor-Critic 계열</vt:lpstr>
      <vt:lpstr>Actor-Critic 계열</vt:lpstr>
      <vt:lpstr>DQN 계열</vt:lpstr>
      <vt:lpstr>요약</vt:lpstr>
      <vt:lpstr>Convolution Neural Network</vt:lpstr>
      <vt:lpstr>CNN Structure</vt:lpstr>
      <vt:lpstr>Convolution Layer</vt:lpstr>
      <vt:lpstr>Convolution Layer</vt:lpstr>
      <vt:lpstr>Convolution Layer</vt:lpstr>
      <vt:lpstr>Convolution Layer</vt:lpstr>
      <vt:lpstr>Convolution Layer</vt:lpstr>
      <vt:lpstr>Convolution Layer</vt:lpstr>
      <vt:lpstr>Convolution Layer</vt:lpstr>
      <vt:lpstr>Convolution Layer</vt:lpstr>
      <vt:lpstr>Convolution Layer</vt:lpstr>
      <vt:lpstr>Pooling Layer</vt:lpstr>
      <vt:lpstr>Pooling Layer</vt:lpstr>
      <vt:lpstr>기본 CNN 구조</vt:lpstr>
      <vt:lpstr>기본 CNN 구조</vt:lpstr>
      <vt:lpstr>CNN 구조</vt:lpstr>
      <vt:lpstr>VGG16 구현</vt:lpstr>
      <vt:lpstr>Car Racing</vt:lpstr>
      <vt:lpstr>Car Racing</vt:lpstr>
      <vt:lpstr>Car Racing</vt:lpstr>
      <vt:lpstr>Car Racing</vt:lpstr>
      <vt:lpstr>Car Racing</vt:lpstr>
      <vt:lpstr>Car Racing - DeZero</vt:lpstr>
      <vt:lpstr>Car Racing - DeZero</vt:lpstr>
      <vt:lpstr>Car Racing - DeZero</vt:lpstr>
      <vt:lpstr>Car Racing - Torch</vt:lpstr>
      <vt:lpstr>Car Racing - Torch</vt:lpstr>
      <vt:lpstr>Car Racing - Torch</vt:lpstr>
      <vt:lpstr>Car Racing</vt:lpstr>
      <vt:lpstr>Car Racing</vt:lpstr>
      <vt:lpstr>Projects #2</vt:lpstr>
      <vt:lpstr>Projects #2</vt:lpstr>
    </vt:vector>
  </TitlesOfParts>
  <Company>win-xp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디지털 영상처리의 개념</dc:title>
  <dc:creator>user</dc:creator>
  <cp:lastModifiedBy>태형 박</cp:lastModifiedBy>
  <cp:revision>397</cp:revision>
  <cp:lastPrinted>2021-03-17T00:45:04Z</cp:lastPrinted>
  <dcterms:created xsi:type="dcterms:W3CDTF">2009-10-31T07:50:36Z</dcterms:created>
  <dcterms:modified xsi:type="dcterms:W3CDTF">2025-05-21T04:49:27Z</dcterms:modified>
</cp:coreProperties>
</file>